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1" r:id="rId7"/>
    <p:sldId id="258" r:id="rId8"/>
    <p:sldId id="259" r:id="rId9"/>
    <p:sldId id="261" r:id="rId10"/>
    <p:sldId id="260" r:id="rId11"/>
    <p:sldId id="262" r:id="rId12"/>
    <p:sldId id="263" r:id="rId13"/>
    <p:sldId id="264" r:id="rId14"/>
    <p:sldId id="265" r:id="rId15"/>
    <p:sldId id="266" r:id="rId16"/>
    <p:sldId id="267" r:id="rId17"/>
    <p:sldId id="268"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35C"/>
    <a:srgbClr val="2D8B72"/>
    <a:srgbClr val="6FB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2B6B9-94BC-F355-885E-469B12CFB5CA}" v="3" dt="2024-09-13T20:58:26.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4660"/>
  </p:normalViewPr>
  <p:slideViewPr>
    <p:cSldViewPr snapToGrid="0">
      <p:cViewPr>
        <p:scale>
          <a:sx n="70" d="100"/>
          <a:sy n="70"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ne Ralph" userId="S::lralph@bassingbourn.cambs.sch.uk::e068f832-a768-4049-897b-f580e3fae0b1" providerId="AD" clId="Web-{92F2B6B9-94BC-F355-885E-469B12CFB5CA}"/>
    <pc:docChg chg="modSld">
      <pc:chgData name="Leanne Ralph" userId="S::lralph@bassingbourn.cambs.sch.uk::e068f832-a768-4049-897b-f580e3fae0b1" providerId="AD" clId="Web-{92F2B6B9-94BC-F355-885E-469B12CFB5CA}" dt="2024-09-13T20:58:26.091" v="3" actId="20577"/>
      <pc:docMkLst>
        <pc:docMk/>
      </pc:docMkLst>
      <pc:sldChg chg="modSp">
        <pc:chgData name="Leanne Ralph" userId="S::lralph@bassingbourn.cambs.sch.uk::e068f832-a768-4049-897b-f580e3fae0b1" providerId="AD" clId="Web-{92F2B6B9-94BC-F355-885E-469B12CFB5CA}" dt="2024-09-13T20:58:26.091" v="3" actId="20577"/>
        <pc:sldMkLst>
          <pc:docMk/>
          <pc:sldMk cId="3792940617" sldId="267"/>
        </pc:sldMkLst>
        <pc:spChg chg="mod">
          <ac:chgData name="Leanne Ralph" userId="S::lralph@bassingbourn.cambs.sch.uk::e068f832-a768-4049-897b-f580e3fae0b1" providerId="AD" clId="Web-{92F2B6B9-94BC-F355-885E-469B12CFB5CA}" dt="2024-09-13T20:58:26.091" v="3" actId="20577"/>
          <ac:spMkLst>
            <pc:docMk/>
            <pc:sldMk cId="3792940617" sldId="267"/>
            <ac:spMk id="10" creationId="{C7A3D0D3-C2D7-8279-EE7C-A5DECC94C7FE}"/>
          </ac:spMkLst>
        </pc:spChg>
      </pc:sldChg>
    </pc:docChg>
  </pc:docChgLst>
  <pc:docChgLst>
    <pc:chgData name="Leanne Ralph" userId="e068f832-a768-4049-897b-f580e3fae0b1" providerId="ADAL" clId="{A1C8DD4D-6F98-47CB-96DF-0FB517CFBE4D}"/>
    <pc:docChg chg="undo custSel addSld delSld modSld">
      <pc:chgData name="Leanne Ralph" userId="e068f832-a768-4049-897b-f580e3fae0b1" providerId="ADAL" clId="{A1C8DD4D-6F98-47CB-96DF-0FB517CFBE4D}" dt="2024-09-07T15:11:58.001" v="3850"/>
      <pc:docMkLst>
        <pc:docMk/>
      </pc:docMkLst>
      <pc:sldChg chg="addSp modSp mod">
        <pc:chgData name="Leanne Ralph" userId="e068f832-a768-4049-897b-f580e3fae0b1" providerId="ADAL" clId="{A1C8DD4D-6F98-47CB-96DF-0FB517CFBE4D}" dt="2024-09-07T13:41:11.153" v="2825" actId="12"/>
        <pc:sldMkLst>
          <pc:docMk/>
          <pc:sldMk cId="3060786306" sldId="258"/>
        </pc:sldMkLst>
        <pc:graphicFrameChg chg="add mod modGraphic">
          <ac:chgData name="Leanne Ralph" userId="e068f832-a768-4049-897b-f580e3fae0b1" providerId="ADAL" clId="{A1C8DD4D-6F98-47CB-96DF-0FB517CFBE4D}" dt="2024-09-07T13:41:11.153" v="2825" actId="12"/>
          <ac:graphicFrameMkLst>
            <pc:docMk/>
            <pc:sldMk cId="3060786306" sldId="258"/>
            <ac:graphicFrameMk id="2" creationId="{9EF6D8BC-F48D-E425-8F53-04A8F8AEDC78}"/>
          </ac:graphicFrameMkLst>
        </pc:graphicFrameChg>
      </pc:sldChg>
      <pc:sldChg chg="modSp mod">
        <pc:chgData name="Leanne Ralph" userId="e068f832-a768-4049-897b-f580e3fae0b1" providerId="ADAL" clId="{A1C8DD4D-6F98-47CB-96DF-0FB517CFBE4D}" dt="2024-09-07T13:41:36.505" v="2828" actId="404"/>
        <pc:sldMkLst>
          <pc:docMk/>
          <pc:sldMk cId="1997294005" sldId="260"/>
        </pc:sldMkLst>
        <pc:graphicFrameChg chg="modGraphic">
          <ac:chgData name="Leanne Ralph" userId="e068f832-a768-4049-897b-f580e3fae0b1" providerId="ADAL" clId="{A1C8DD4D-6F98-47CB-96DF-0FB517CFBE4D}" dt="2024-09-07T13:41:36.505" v="2828" actId="404"/>
          <ac:graphicFrameMkLst>
            <pc:docMk/>
            <pc:sldMk cId="1997294005" sldId="260"/>
            <ac:graphicFrameMk id="15" creationId="{127F9178-0EC1-A120-4C34-ADF5E4B98340}"/>
          </ac:graphicFrameMkLst>
        </pc:graphicFrameChg>
      </pc:sldChg>
      <pc:sldChg chg="modSp mod">
        <pc:chgData name="Leanne Ralph" userId="e068f832-a768-4049-897b-f580e3fae0b1" providerId="ADAL" clId="{A1C8DD4D-6F98-47CB-96DF-0FB517CFBE4D}" dt="2024-09-07T14:08:01.754" v="2979" actId="1076"/>
        <pc:sldMkLst>
          <pc:docMk/>
          <pc:sldMk cId="2576729067" sldId="262"/>
        </pc:sldMkLst>
        <pc:graphicFrameChg chg="mod modGraphic">
          <ac:chgData name="Leanne Ralph" userId="e068f832-a768-4049-897b-f580e3fae0b1" providerId="ADAL" clId="{A1C8DD4D-6F98-47CB-96DF-0FB517CFBE4D}" dt="2024-09-07T14:08:01.754" v="2979" actId="1076"/>
          <ac:graphicFrameMkLst>
            <pc:docMk/>
            <pc:sldMk cId="2576729067" sldId="262"/>
            <ac:graphicFrameMk id="15" creationId="{127F9178-0EC1-A120-4C34-ADF5E4B98340}"/>
          </ac:graphicFrameMkLst>
        </pc:graphicFrameChg>
      </pc:sldChg>
      <pc:sldChg chg="addSp delSp modSp mod">
        <pc:chgData name="Leanne Ralph" userId="e068f832-a768-4049-897b-f580e3fae0b1" providerId="ADAL" clId="{A1C8DD4D-6F98-47CB-96DF-0FB517CFBE4D}" dt="2024-09-07T14:28:38.439" v="3035" actId="207"/>
        <pc:sldMkLst>
          <pc:docMk/>
          <pc:sldMk cId="3384105888" sldId="263"/>
        </pc:sldMkLst>
        <pc:graphicFrameChg chg="add mod modGraphic">
          <ac:chgData name="Leanne Ralph" userId="e068f832-a768-4049-897b-f580e3fae0b1" providerId="ADAL" clId="{A1C8DD4D-6F98-47CB-96DF-0FB517CFBE4D}" dt="2024-09-07T14:28:38.439" v="3035" actId="207"/>
          <ac:graphicFrameMkLst>
            <pc:docMk/>
            <pc:sldMk cId="3384105888" sldId="263"/>
            <ac:graphicFrameMk id="2" creationId="{D6102E0E-BDA1-7006-917B-9492307E886E}"/>
          </ac:graphicFrameMkLst>
        </pc:graphicFrameChg>
        <pc:graphicFrameChg chg="del mod">
          <ac:chgData name="Leanne Ralph" userId="e068f832-a768-4049-897b-f580e3fae0b1" providerId="ADAL" clId="{A1C8DD4D-6F98-47CB-96DF-0FB517CFBE4D}" dt="2024-09-07T14:23:10.483" v="2981" actId="478"/>
          <ac:graphicFrameMkLst>
            <pc:docMk/>
            <pc:sldMk cId="3384105888" sldId="263"/>
            <ac:graphicFrameMk id="15" creationId="{127F9178-0EC1-A120-4C34-ADF5E4B98340}"/>
          </ac:graphicFrameMkLst>
        </pc:graphicFrameChg>
      </pc:sldChg>
      <pc:sldChg chg="addSp modSp add mod">
        <pc:chgData name="Leanne Ralph" userId="e068f832-a768-4049-897b-f580e3fae0b1" providerId="ADAL" clId="{A1C8DD4D-6F98-47CB-96DF-0FB517CFBE4D}" dt="2024-09-07T15:11:58.001" v="3850"/>
        <pc:sldMkLst>
          <pc:docMk/>
          <pc:sldMk cId="1770938359" sldId="264"/>
        </pc:sldMkLst>
        <pc:spChg chg="mod">
          <ac:chgData name="Leanne Ralph" userId="e068f832-a768-4049-897b-f580e3fae0b1" providerId="ADAL" clId="{A1C8DD4D-6F98-47CB-96DF-0FB517CFBE4D}" dt="2024-09-05T22:30:38.111" v="26" actId="20577"/>
          <ac:spMkLst>
            <pc:docMk/>
            <pc:sldMk cId="1770938359" sldId="264"/>
            <ac:spMk id="10" creationId="{C7A3D0D3-C2D7-8279-EE7C-A5DECC94C7FE}"/>
          </ac:spMkLst>
        </pc:spChg>
        <pc:graphicFrameChg chg="mod modGraphic">
          <ac:chgData name="Leanne Ralph" userId="e068f832-a768-4049-897b-f580e3fae0b1" providerId="ADAL" clId="{A1C8DD4D-6F98-47CB-96DF-0FB517CFBE4D}" dt="2024-09-07T14:44:21.861" v="3163" actId="207"/>
          <ac:graphicFrameMkLst>
            <pc:docMk/>
            <pc:sldMk cId="1770938359" sldId="264"/>
            <ac:graphicFrameMk id="15" creationId="{127F9178-0EC1-A120-4C34-ADF5E4B98340}"/>
          </ac:graphicFrameMkLst>
        </pc:graphicFrameChg>
        <pc:picChg chg="add mod">
          <ac:chgData name="Leanne Ralph" userId="e068f832-a768-4049-897b-f580e3fae0b1" providerId="ADAL" clId="{A1C8DD4D-6F98-47CB-96DF-0FB517CFBE4D}" dt="2024-09-07T15:11:58.001" v="3850"/>
          <ac:picMkLst>
            <pc:docMk/>
            <pc:sldMk cId="1770938359" sldId="264"/>
            <ac:picMk id="2" creationId="{1BB2F119-369C-8F51-B039-8329A5D24C3F}"/>
          </ac:picMkLst>
        </pc:picChg>
      </pc:sldChg>
      <pc:sldChg chg="addSp modSp add mod">
        <pc:chgData name="Leanne Ralph" userId="e068f832-a768-4049-897b-f580e3fae0b1" providerId="ADAL" clId="{A1C8DD4D-6F98-47CB-96DF-0FB517CFBE4D}" dt="2024-09-07T15:11:53.555" v="3849"/>
        <pc:sldMkLst>
          <pc:docMk/>
          <pc:sldMk cId="2370718985" sldId="265"/>
        </pc:sldMkLst>
        <pc:spChg chg="mod">
          <ac:chgData name="Leanne Ralph" userId="e068f832-a768-4049-897b-f580e3fae0b1" providerId="ADAL" clId="{A1C8DD4D-6F98-47CB-96DF-0FB517CFBE4D}" dt="2024-09-05T22:30:54.019" v="34" actId="20577"/>
          <ac:spMkLst>
            <pc:docMk/>
            <pc:sldMk cId="2370718985" sldId="265"/>
            <ac:spMk id="10" creationId="{C7A3D0D3-C2D7-8279-EE7C-A5DECC94C7FE}"/>
          </ac:spMkLst>
        </pc:spChg>
        <pc:graphicFrameChg chg="mod modGraphic">
          <ac:chgData name="Leanne Ralph" userId="e068f832-a768-4049-897b-f580e3fae0b1" providerId="ADAL" clId="{A1C8DD4D-6F98-47CB-96DF-0FB517CFBE4D}" dt="2024-09-07T14:48:53.025" v="3219" actId="207"/>
          <ac:graphicFrameMkLst>
            <pc:docMk/>
            <pc:sldMk cId="2370718985" sldId="265"/>
            <ac:graphicFrameMk id="15" creationId="{127F9178-0EC1-A120-4C34-ADF5E4B98340}"/>
          </ac:graphicFrameMkLst>
        </pc:graphicFrameChg>
        <pc:picChg chg="add mod">
          <ac:chgData name="Leanne Ralph" userId="e068f832-a768-4049-897b-f580e3fae0b1" providerId="ADAL" clId="{A1C8DD4D-6F98-47CB-96DF-0FB517CFBE4D}" dt="2024-09-07T15:11:53.555" v="3849"/>
          <ac:picMkLst>
            <pc:docMk/>
            <pc:sldMk cId="2370718985" sldId="265"/>
            <ac:picMk id="2" creationId="{0CDD25A5-616A-F840-5338-1D15137FF5BE}"/>
          </ac:picMkLst>
        </pc:picChg>
      </pc:sldChg>
      <pc:sldChg chg="addSp modSp add mod">
        <pc:chgData name="Leanne Ralph" userId="e068f832-a768-4049-897b-f580e3fae0b1" providerId="ADAL" clId="{A1C8DD4D-6F98-47CB-96DF-0FB517CFBE4D}" dt="2024-09-07T15:11:50.499" v="3848" actId="1076"/>
        <pc:sldMkLst>
          <pc:docMk/>
          <pc:sldMk cId="4159844407" sldId="266"/>
        </pc:sldMkLst>
        <pc:spChg chg="mod">
          <ac:chgData name="Leanne Ralph" userId="e068f832-a768-4049-897b-f580e3fae0b1" providerId="ADAL" clId="{A1C8DD4D-6F98-47CB-96DF-0FB517CFBE4D}" dt="2024-09-05T22:31:14.436" v="90" actId="20577"/>
          <ac:spMkLst>
            <pc:docMk/>
            <pc:sldMk cId="4159844407" sldId="266"/>
            <ac:spMk id="10" creationId="{C7A3D0D3-C2D7-8279-EE7C-A5DECC94C7FE}"/>
          </ac:spMkLst>
        </pc:spChg>
        <pc:graphicFrameChg chg="mod modGraphic">
          <ac:chgData name="Leanne Ralph" userId="e068f832-a768-4049-897b-f580e3fae0b1" providerId="ADAL" clId="{A1C8DD4D-6F98-47CB-96DF-0FB517CFBE4D}" dt="2024-09-07T14:54:45.637" v="3272" actId="207"/>
          <ac:graphicFrameMkLst>
            <pc:docMk/>
            <pc:sldMk cId="4159844407" sldId="266"/>
            <ac:graphicFrameMk id="15" creationId="{127F9178-0EC1-A120-4C34-ADF5E4B98340}"/>
          </ac:graphicFrameMkLst>
        </pc:graphicFrameChg>
        <pc:picChg chg="add mod">
          <ac:chgData name="Leanne Ralph" userId="e068f832-a768-4049-897b-f580e3fae0b1" providerId="ADAL" clId="{A1C8DD4D-6F98-47CB-96DF-0FB517CFBE4D}" dt="2024-09-07T15:11:50.499" v="3848" actId="1076"/>
          <ac:picMkLst>
            <pc:docMk/>
            <pc:sldMk cId="4159844407" sldId="266"/>
            <ac:picMk id="2" creationId="{41F8A22E-2289-3F8E-90D5-864CD2770F14}"/>
          </ac:picMkLst>
        </pc:picChg>
      </pc:sldChg>
      <pc:sldChg chg="addSp modSp add mod">
        <pc:chgData name="Leanne Ralph" userId="e068f832-a768-4049-897b-f580e3fae0b1" providerId="ADAL" clId="{A1C8DD4D-6F98-47CB-96DF-0FB517CFBE4D}" dt="2024-09-07T15:11:12.937" v="3841" actId="14100"/>
        <pc:sldMkLst>
          <pc:docMk/>
          <pc:sldMk cId="3792940617" sldId="267"/>
        </pc:sldMkLst>
        <pc:spChg chg="mod">
          <ac:chgData name="Leanne Ralph" userId="e068f832-a768-4049-897b-f580e3fae0b1" providerId="ADAL" clId="{A1C8DD4D-6F98-47CB-96DF-0FB517CFBE4D}" dt="2024-09-07T14:56:47.770" v="3288" actId="14100"/>
          <ac:spMkLst>
            <pc:docMk/>
            <pc:sldMk cId="3792940617" sldId="267"/>
            <ac:spMk id="10" creationId="{C7A3D0D3-C2D7-8279-EE7C-A5DECC94C7FE}"/>
          </ac:spMkLst>
        </pc:spChg>
        <pc:graphicFrameChg chg="mod modGraphic">
          <ac:chgData name="Leanne Ralph" userId="e068f832-a768-4049-897b-f580e3fae0b1" providerId="ADAL" clId="{A1C8DD4D-6F98-47CB-96DF-0FB517CFBE4D}" dt="2024-09-07T15:10:34.049" v="3833" actId="403"/>
          <ac:graphicFrameMkLst>
            <pc:docMk/>
            <pc:sldMk cId="3792940617" sldId="267"/>
            <ac:graphicFrameMk id="15" creationId="{127F9178-0EC1-A120-4C34-ADF5E4B98340}"/>
          </ac:graphicFrameMkLst>
        </pc:graphicFrameChg>
        <pc:picChg chg="add mod modCrop">
          <ac:chgData name="Leanne Ralph" userId="e068f832-a768-4049-897b-f580e3fae0b1" providerId="ADAL" clId="{A1C8DD4D-6F98-47CB-96DF-0FB517CFBE4D}" dt="2024-09-07T15:11:12.937" v="3841" actId="14100"/>
          <ac:picMkLst>
            <pc:docMk/>
            <pc:sldMk cId="3792940617" sldId="267"/>
            <ac:picMk id="3" creationId="{D2633204-DD40-569D-341D-6EAFD8817A2A}"/>
          </ac:picMkLst>
        </pc:picChg>
      </pc:sldChg>
      <pc:sldChg chg="addSp modSp add mod">
        <pc:chgData name="Leanne Ralph" userId="e068f832-a768-4049-897b-f580e3fae0b1" providerId="ADAL" clId="{A1C8DD4D-6F98-47CB-96DF-0FB517CFBE4D}" dt="2024-09-07T15:11:43.448" v="3846" actId="1076"/>
        <pc:sldMkLst>
          <pc:docMk/>
          <pc:sldMk cId="2563749651" sldId="268"/>
        </pc:sldMkLst>
        <pc:spChg chg="mod">
          <ac:chgData name="Leanne Ralph" userId="e068f832-a768-4049-897b-f580e3fae0b1" providerId="ADAL" clId="{A1C8DD4D-6F98-47CB-96DF-0FB517CFBE4D}" dt="2024-09-05T22:31:39.331" v="135" actId="20577"/>
          <ac:spMkLst>
            <pc:docMk/>
            <pc:sldMk cId="2563749651" sldId="268"/>
            <ac:spMk id="10" creationId="{C7A3D0D3-C2D7-8279-EE7C-A5DECC94C7FE}"/>
          </ac:spMkLst>
        </pc:spChg>
        <pc:graphicFrameChg chg="mod modGraphic">
          <ac:chgData name="Leanne Ralph" userId="e068f832-a768-4049-897b-f580e3fae0b1" providerId="ADAL" clId="{A1C8DD4D-6F98-47CB-96DF-0FB517CFBE4D}" dt="2024-09-07T15:05:16.404" v="3593" actId="122"/>
          <ac:graphicFrameMkLst>
            <pc:docMk/>
            <pc:sldMk cId="2563749651" sldId="268"/>
            <ac:graphicFrameMk id="15" creationId="{127F9178-0EC1-A120-4C34-ADF5E4B98340}"/>
          </ac:graphicFrameMkLst>
        </pc:graphicFrameChg>
        <pc:picChg chg="add mod modCrop">
          <ac:chgData name="Leanne Ralph" userId="e068f832-a768-4049-897b-f580e3fae0b1" providerId="ADAL" clId="{A1C8DD4D-6F98-47CB-96DF-0FB517CFBE4D}" dt="2024-09-07T15:11:43.448" v="3846" actId="1076"/>
          <ac:picMkLst>
            <pc:docMk/>
            <pc:sldMk cId="2563749651" sldId="268"/>
            <ac:picMk id="3" creationId="{3250A17B-C723-A2C3-1D8E-A572EFDD8317}"/>
          </ac:picMkLst>
        </pc:picChg>
      </pc:sldChg>
      <pc:sldChg chg="addSp modSp add mod">
        <pc:chgData name="Leanne Ralph" userId="e068f832-a768-4049-897b-f580e3fae0b1" providerId="ADAL" clId="{A1C8DD4D-6F98-47CB-96DF-0FB517CFBE4D}" dt="2024-09-07T15:10:27.338" v="3831" actId="403"/>
        <pc:sldMkLst>
          <pc:docMk/>
          <pc:sldMk cId="3393859762" sldId="269"/>
        </pc:sldMkLst>
        <pc:spChg chg="mod">
          <ac:chgData name="Leanne Ralph" userId="e068f832-a768-4049-897b-f580e3fae0b1" providerId="ADAL" clId="{A1C8DD4D-6F98-47CB-96DF-0FB517CFBE4D}" dt="2024-09-05T22:31:49.640" v="151" actId="20577"/>
          <ac:spMkLst>
            <pc:docMk/>
            <pc:sldMk cId="3393859762" sldId="269"/>
            <ac:spMk id="10" creationId="{C7A3D0D3-C2D7-8279-EE7C-A5DECC94C7FE}"/>
          </ac:spMkLst>
        </pc:spChg>
        <pc:graphicFrameChg chg="mod modGraphic">
          <ac:chgData name="Leanne Ralph" userId="e068f832-a768-4049-897b-f580e3fae0b1" providerId="ADAL" clId="{A1C8DD4D-6F98-47CB-96DF-0FB517CFBE4D}" dt="2024-09-07T15:10:27.338" v="3831" actId="403"/>
          <ac:graphicFrameMkLst>
            <pc:docMk/>
            <pc:sldMk cId="3393859762" sldId="269"/>
            <ac:graphicFrameMk id="15" creationId="{127F9178-0EC1-A120-4C34-ADF5E4B98340}"/>
          </ac:graphicFrameMkLst>
        </pc:graphicFrameChg>
        <pc:picChg chg="add mod modCrop">
          <ac:chgData name="Leanne Ralph" userId="e068f832-a768-4049-897b-f580e3fae0b1" providerId="ADAL" clId="{A1C8DD4D-6F98-47CB-96DF-0FB517CFBE4D}" dt="2024-09-07T15:10:23.427" v="3829" actId="1076"/>
          <ac:picMkLst>
            <pc:docMk/>
            <pc:sldMk cId="3393859762" sldId="269"/>
            <ac:picMk id="3" creationId="{8B30353B-3E84-21D5-692C-DD43D88AA9E0}"/>
          </ac:picMkLst>
        </pc:picChg>
      </pc:sldChg>
      <pc:sldChg chg="modSp add del mod">
        <pc:chgData name="Leanne Ralph" userId="e068f832-a768-4049-897b-f580e3fae0b1" providerId="ADAL" clId="{A1C8DD4D-6F98-47CB-96DF-0FB517CFBE4D}" dt="2024-09-07T15:09:10.005" v="3822" actId="47"/>
        <pc:sldMkLst>
          <pc:docMk/>
          <pc:sldMk cId="1376812638" sldId="270"/>
        </pc:sldMkLst>
        <pc:spChg chg="mod">
          <ac:chgData name="Leanne Ralph" userId="e068f832-a768-4049-897b-f580e3fae0b1" providerId="ADAL" clId="{A1C8DD4D-6F98-47CB-96DF-0FB517CFBE4D}" dt="2024-09-05T22:31:59.710" v="163" actId="20577"/>
          <ac:spMkLst>
            <pc:docMk/>
            <pc:sldMk cId="1376812638" sldId="270"/>
            <ac:spMk id="10" creationId="{C7A3D0D3-C2D7-8279-EE7C-A5DECC94C7FE}"/>
          </ac:spMkLst>
        </pc:spChg>
      </pc:sldChg>
      <pc:sldChg chg="addSp delSp modSp add mod">
        <pc:chgData name="Leanne Ralph" userId="e068f832-a768-4049-897b-f580e3fae0b1" providerId="ADAL" clId="{A1C8DD4D-6F98-47CB-96DF-0FB517CFBE4D}" dt="2024-09-07T13:18:31.242" v="483" actId="14100"/>
        <pc:sldMkLst>
          <pc:docMk/>
          <pc:sldMk cId="170058646" sldId="271"/>
        </pc:sldMkLst>
        <pc:spChg chg="mod">
          <ac:chgData name="Leanne Ralph" userId="e068f832-a768-4049-897b-f580e3fae0b1" providerId="ADAL" clId="{A1C8DD4D-6F98-47CB-96DF-0FB517CFBE4D}" dt="2024-09-07T13:12:51.167" v="171" actId="20577"/>
          <ac:spMkLst>
            <pc:docMk/>
            <pc:sldMk cId="170058646" sldId="271"/>
            <ac:spMk id="2" creationId="{4B7D8550-DF83-43A3-485C-488D760F1531}"/>
          </ac:spMkLst>
        </pc:spChg>
        <pc:graphicFrameChg chg="mod modGraphic">
          <ac:chgData name="Leanne Ralph" userId="e068f832-a768-4049-897b-f580e3fae0b1" providerId="ADAL" clId="{A1C8DD4D-6F98-47CB-96DF-0FB517CFBE4D}" dt="2024-09-07T13:18:31.242" v="483" actId="14100"/>
          <ac:graphicFrameMkLst>
            <pc:docMk/>
            <pc:sldMk cId="170058646" sldId="271"/>
            <ac:graphicFrameMk id="5" creationId="{FEAE2EDB-3D61-F1EB-47C2-003580264907}"/>
          </ac:graphicFrameMkLst>
        </pc:graphicFrameChg>
        <pc:picChg chg="add mod modCrop">
          <ac:chgData name="Leanne Ralph" userId="e068f832-a768-4049-897b-f580e3fae0b1" providerId="ADAL" clId="{A1C8DD4D-6F98-47CB-96DF-0FB517CFBE4D}" dt="2024-09-07T13:18:24.285" v="482" actId="1076"/>
          <ac:picMkLst>
            <pc:docMk/>
            <pc:sldMk cId="170058646" sldId="271"/>
            <ac:picMk id="4" creationId="{7BD083F9-3792-F6A9-F0E7-CA472F89A286}"/>
          </ac:picMkLst>
        </pc:picChg>
        <pc:picChg chg="del">
          <ac:chgData name="Leanne Ralph" userId="e068f832-a768-4049-897b-f580e3fae0b1" providerId="ADAL" clId="{A1C8DD4D-6F98-47CB-96DF-0FB517CFBE4D}" dt="2024-09-07T13:14:27.032" v="172" actId="478"/>
          <ac:picMkLst>
            <pc:docMk/>
            <pc:sldMk cId="170058646" sldId="271"/>
            <ac:picMk id="7" creationId="{4FAC7F2A-B12C-94E7-6B4F-FFA271786E2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5124-E511-6F20-5746-807334A07A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43F929-4C1F-A796-8691-88F655F88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B8DC1F-0482-23CE-4B96-6B3309F16046}"/>
              </a:ext>
            </a:extLst>
          </p:cNvPr>
          <p:cNvSpPr>
            <a:spLocks noGrp="1"/>
          </p:cNvSpPr>
          <p:nvPr>
            <p:ph type="dt" sz="half" idx="10"/>
          </p:nvPr>
        </p:nvSpPr>
        <p:spPr/>
        <p:txBody>
          <a:bodyPr/>
          <a:lstStyle/>
          <a:p>
            <a:fld id="{5127DBD3-F9D2-4C5D-B361-75F6B9E28423}" type="datetimeFigureOut">
              <a:rPr lang="en-GB" smtClean="0"/>
              <a:t>13/09/2024</a:t>
            </a:fld>
            <a:endParaRPr lang="en-GB"/>
          </a:p>
        </p:txBody>
      </p:sp>
      <p:sp>
        <p:nvSpPr>
          <p:cNvPr id="5" name="Footer Placeholder 4">
            <a:extLst>
              <a:ext uri="{FF2B5EF4-FFF2-40B4-BE49-F238E27FC236}">
                <a16:creationId xmlns:a16="http://schemas.microsoft.com/office/drawing/2014/main" id="{0846BA5B-9573-5EFA-7EC3-650948E0DF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90185C-FDD6-F9D2-D9AF-7616CBE63DC9}"/>
              </a:ext>
            </a:extLst>
          </p:cNvPr>
          <p:cNvSpPr>
            <a:spLocks noGrp="1"/>
          </p:cNvSpPr>
          <p:nvPr>
            <p:ph type="sldNum" sz="quarter" idx="12"/>
          </p:nvPr>
        </p:nvSpPr>
        <p:spPr/>
        <p:txBody>
          <a:bodyPr/>
          <a:lstStyle/>
          <a:p>
            <a:fld id="{B98C7F84-CEA3-4D4E-8ED9-2873D4E7D34F}" type="slidenum">
              <a:rPr lang="en-GB" smtClean="0"/>
              <a:t>‹#›</a:t>
            </a:fld>
            <a:endParaRPr lang="en-GB"/>
          </a:p>
        </p:txBody>
      </p:sp>
    </p:spTree>
    <p:extLst>
      <p:ext uri="{BB962C8B-B14F-4D97-AF65-F5344CB8AC3E}">
        <p14:creationId xmlns:p14="http://schemas.microsoft.com/office/powerpoint/2010/main" val="276837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4B6F-322C-EC7F-F9C4-9310D303E7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3D8871-E569-595D-60EB-F368E1E049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8B5EDA-3DDC-6BA0-5A6D-F7A905397287}"/>
              </a:ext>
            </a:extLst>
          </p:cNvPr>
          <p:cNvSpPr>
            <a:spLocks noGrp="1"/>
          </p:cNvSpPr>
          <p:nvPr>
            <p:ph type="dt" sz="half" idx="10"/>
          </p:nvPr>
        </p:nvSpPr>
        <p:spPr/>
        <p:txBody>
          <a:bodyPr/>
          <a:lstStyle/>
          <a:p>
            <a:fld id="{5127DBD3-F9D2-4C5D-B361-75F6B9E28423}" type="datetimeFigureOut">
              <a:rPr lang="en-GB" smtClean="0"/>
              <a:t>13/09/2024</a:t>
            </a:fld>
            <a:endParaRPr lang="en-GB"/>
          </a:p>
        </p:txBody>
      </p:sp>
      <p:sp>
        <p:nvSpPr>
          <p:cNvPr id="5" name="Footer Placeholder 4">
            <a:extLst>
              <a:ext uri="{FF2B5EF4-FFF2-40B4-BE49-F238E27FC236}">
                <a16:creationId xmlns:a16="http://schemas.microsoft.com/office/drawing/2014/main" id="{28B4D98D-F6A7-9458-56FD-0E2EEA53DF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CAE555-7EE1-10AE-8695-BAAA0E994EFC}"/>
              </a:ext>
            </a:extLst>
          </p:cNvPr>
          <p:cNvSpPr>
            <a:spLocks noGrp="1"/>
          </p:cNvSpPr>
          <p:nvPr>
            <p:ph type="sldNum" sz="quarter" idx="12"/>
          </p:nvPr>
        </p:nvSpPr>
        <p:spPr/>
        <p:txBody>
          <a:bodyPr/>
          <a:lstStyle/>
          <a:p>
            <a:fld id="{B98C7F84-CEA3-4D4E-8ED9-2873D4E7D34F}" type="slidenum">
              <a:rPr lang="en-GB" smtClean="0"/>
              <a:t>‹#›</a:t>
            </a:fld>
            <a:endParaRPr lang="en-GB"/>
          </a:p>
        </p:txBody>
      </p:sp>
    </p:spTree>
    <p:extLst>
      <p:ext uri="{BB962C8B-B14F-4D97-AF65-F5344CB8AC3E}">
        <p14:creationId xmlns:p14="http://schemas.microsoft.com/office/powerpoint/2010/main" val="75796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CD251F-CBE4-5B41-4861-E8569586B4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4A4E4-9FC0-63E4-BCF9-C01E84D520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E35AED-5B0F-C906-EB77-8CB03817510C}"/>
              </a:ext>
            </a:extLst>
          </p:cNvPr>
          <p:cNvSpPr>
            <a:spLocks noGrp="1"/>
          </p:cNvSpPr>
          <p:nvPr>
            <p:ph type="dt" sz="half" idx="10"/>
          </p:nvPr>
        </p:nvSpPr>
        <p:spPr/>
        <p:txBody>
          <a:bodyPr/>
          <a:lstStyle/>
          <a:p>
            <a:fld id="{5127DBD3-F9D2-4C5D-B361-75F6B9E28423}" type="datetimeFigureOut">
              <a:rPr lang="en-GB" smtClean="0"/>
              <a:t>13/09/2024</a:t>
            </a:fld>
            <a:endParaRPr lang="en-GB"/>
          </a:p>
        </p:txBody>
      </p:sp>
      <p:sp>
        <p:nvSpPr>
          <p:cNvPr id="5" name="Footer Placeholder 4">
            <a:extLst>
              <a:ext uri="{FF2B5EF4-FFF2-40B4-BE49-F238E27FC236}">
                <a16:creationId xmlns:a16="http://schemas.microsoft.com/office/drawing/2014/main" id="{5A91724B-4C88-8402-73E7-564AD0AF1B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5EE533-782E-D507-16A8-327DE6F234B9}"/>
              </a:ext>
            </a:extLst>
          </p:cNvPr>
          <p:cNvSpPr>
            <a:spLocks noGrp="1"/>
          </p:cNvSpPr>
          <p:nvPr>
            <p:ph type="sldNum" sz="quarter" idx="12"/>
          </p:nvPr>
        </p:nvSpPr>
        <p:spPr/>
        <p:txBody>
          <a:bodyPr/>
          <a:lstStyle/>
          <a:p>
            <a:fld id="{B98C7F84-CEA3-4D4E-8ED9-2873D4E7D34F}" type="slidenum">
              <a:rPr lang="en-GB" smtClean="0"/>
              <a:t>‹#›</a:t>
            </a:fld>
            <a:endParaRPr lang="en-GB"/>
          </a:p>
        </p:txBody>
      </p:sp>
    </p:spTree>
    <p:extLst>
      <p:ext uri="{BB962C8B-B14F-4D97-AF65-F5344CB8AC3E}">
        <p14:creationId xmlns:p14="http://schemas.microsoft.com/office/powerpoint/2010/main" val="236526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29F87-822C-D005-C9DB-A3AF8B6C9B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2572B6-8C70-12A6-1DB6-64A343C7B7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535B2F-4DD7-E409-6283-B75D1379612A}"/>
              </a:ext>
            </a:extLst>
          </p:cNvPr>
          <p:cNvSpPr>
            <a:spLocks noGrp="1"/>
          </p:cNvSpPr>
          <p:nvPr>
            <p:ph type="dt" sz="half" idx="10"/>
          </p:nvPr>
        </p:nvSpPr>
        <p:spPr/>
        <p:txBody>
          <a:bodyPr/>
          <a:lstStyle/>
          <a:p>
            <a:fld id="{5127DBD3-F9D2-4C5D-B361-75F6B9E28423}" type="datetimeFigureOut">
              <a:rPr lang="en-GB" smtClean="0"/>
              <a:t>13/09/2024</a:t>
            </a:fld>
            <a:endParaRPr lang="en-GB"/>
          </a:p>
        </p:txBody>
      </p:sp>
      <p:sp>
        <p:nvSpPr>
          <p:cNvPr id="5" name="Footer Placeholder 4">
            <a:extLst>
              <a:ext uri="{FF2B5EF4-FFF2-40B4-BE49-F238E27FC236}">
                <a16:creationId xmlns:a16="http://schemas.microsoft.com/office/drawing/2014/main" id="{C0001FF4-7507-ECDC-B44B-9A5752415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3FCE30-92AB-815F-7F4D-FA0C96229CC9}"/>
              </a:ext>
            </a:extLst>
          </p:cNvPr>
          <p:cNvSpPr>
            <a:spLocks noGrp="1"/>
          </p:cNvSpPr>
          <p:nvPr>
            <p:ph type="sldNum" sz="quarter" idx="12"/>
          </p:nvPr>
        </p:nvSpPr>
        <p:spPr/>
        <p:txBody>
          <a:bodyPr/>
          <a:lstStyle/>
          <a:p>
            <a:fld id="{B98C7F84-CEA3-4D4E-8ED9-2873D4E7D34F}" type="slidenum">
              <a:rPr lang="en-GB" smtClean="0"/>
              <a:t>‹#›</a:t>
            </a:fld>
            <a:endParaRPr lang="en-GB"/>
          </a:p>
        </p:txBody>
      </p:sp>
    </p:spTree>
    <p:extLst>
      <p:ext uri="{BB962C8B-B14F-4D97-AF65-F5344CB8AC3E}">
        <p14:creationId xmlns:p14="http://schemas.microsoft.com/office/powerpoint/2010/main" val="112864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275D-AFC3-C043-3F03-41E232264C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821074-93FF-C494-E708-BABD5EE982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198EEA-D00D-064F-C85F-5EAB6506EEA2}"/>
              </a:ext>
            </a:extLst>
          </p:cNvPr>
          <p:cNvSpPr>
            <a:spLocks noGrp="1"/>
          </p:cNvSpPr>
          <p:nvPr>
            <p:ph type="dt" sz="half" idx="10"/>
          </p:nvPr>
        </p:nvSpPr>
        <p:spPr/>
        <p:txBody>
          <a:bodyPr/>
          <a:lstStyle/>
          <a:p>
            <a:fld id="{5127DBD3-F9D2-4C5D-B361-75F6B9E28423}" type="datetimeFigureOut">
              <a:rPr lang="en-GB" smtClean="0"/>
              <a:t>13/09/2024</a:t>
            </a:fld>
            <a:endParaRPr lang="en-GB"/>
          </a:p>
        </p:txBody>
      </p:sp>
      <p:sp>
        <p:nvSpPr>
          <p:cNvPr id="5" name="Footer Placeholder 4">
            <a:extLst>
              <a:ext uri="{FF2B5EF4-FFF2-40B4-BE49-F238E27FC236}">
                <a16:creationId xmlns:a16="http://schemas.microsoft.com/office/drawing/2014/main" id="{4E20DE27-9F6E-707B-15D3-1074525A1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26175D-36C4-D722-5179-59189805AE3D}"/>
              </a:ext>
            </a:extLst>
          </p:cNvPr>
          <p:cNvSpPr>
            <a:spLocks noGrp="1"/>
          </p:cNvSpPr>
          <p:nvPr>
            <p:ph type="sldNum" sz="quarter" idx="12"/>
          </p:nvPr>
        </p:nvSpPr>
        <p:spPr/>
        <p:txBody>
          <a:bodyPr/>
          <a:lstStyle/>
          <a:p>
            <a:fld id="{B98C7F84-CEA3-4D4E-8ED9-2873D4E7D34F}" type="slidenum">
              <a:rPr lang="en-GB" smtClean="0"/>
              <a:t>‹#›</a:t>
            </a:fld>
            <a:endParaRPr lang="en-GB"/>
          </a:p>
        </p:txBody>
      </p:sp>
    </p:spTree>
    <p:extLst>
      <p:ext uri="{BB962C8B-B14F-4D97-AF65-F5344CB8AC3E}">
        <p14:creationId xmlns:p14="http://schemas.microsoft.com/office/powerpoint/2010/main" val="26290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C26DD-1B41-DB13-617D-E97BE31C62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58FB6E-C5EC-2424-406F-C8F6645CC0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56A03C-3EFD-8EE6-E105-3E0CE7B7B8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3D0CEB-5EAA-1425-69DE-BDF8098DA173}"/>
              </a:ext>
            </a:extLst>
          </p:cNvPr>
          <p:cNvSpPr>
            <a:spLocks noGrp="1"/>
          </p:cNvSpPr>
          <p:nvPr>
            <p:ph type="dt" sz="half" idx="10"/>
          </p:nvPr>
        </p:nvSpPr>
        <p:spPr/>
        <p:txBody>
          <a:bodyPr/>
          <a:lstStyle/>
          <a:p>
            <a:fld id="{5127DBD3-F9D2-4C5D-B361-75F6B9E28423}" type="datetimeFigureOut">
              <a:rPr lang="en-GB" smtClean="0"/>
              <a:t>13/09/2024</a:t>
            </a:fld>
            <a:endParaRPr lang="en-GB"/>
          </a:p>
        </p:txBody>
      </p:sp>
      <p:sp>
        <p:nvSpPr>
          <p:cNvPr id="6" name="Footer Placeholder 5">
            <a:extLst>
              <a:ext uri="{FF2B5EF4-FFF2-40B4-BE49-F238E27FC236}">
                <a16:creationId xmlns:a16="http://schemas.microsoft.com/office/drawing/2014/main" id="{B75908D4-6303-E0CA-7E6C-94E755D2F3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C33C67-714A-2BE7-7F53-79436224D1CC}"/>
              </a:ext>
            </a:extLst>
          </p:cNvPr>
          <p:cNvSpPr>
            <a:spLocks noGrp="1"/>
          </p:cNvSpPr>
          <p:nvPr>
            <p:ph type="sldNum" sz="quarter" idx="12"/>
          </p:nvPr>
        </p:nvSpPr>
        <p:spPr/>
        <p:txBody>
          <a:bodyPr/>
          <a:lstStyle/>
          <a:p>
            <a:fld id="{B98C7F84-CEA3-4D4E-8ED9-2873D4E7D34F}" type="slidenum">
              <a:rPr lang="en-GB" smtClean="0"/>
              <a:t>‹#›</a:t>
            </a:fld>
            <a:endParaRPr lang="en-GB"/>
          </a:p>
        </p:txBody>
      </p:sp>
    </p:spTree>
    <p:extLst>
      <p:ext uri="{BB962C8B-B14F-4D97-AF65-F5344CB8AC3E}">
        <p14:creationId xmlns:p14="http://schemas.microsoft.com/office/powerpoint/2010/main" val="262283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1396-F1BE-C25B-A0CA-58442423804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42B20E-F14C-57A6-B55B-620E302C53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2F5594-EEA6-5159-1161-D8FBF0E969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2CA671-80AC-87C8-24AC-CFE31189C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F62B42-4125-CC62-6C39-1149320ABC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CCD1FE-F7C8-E962-B6DA-E043E24905A8}"/>
              </a:ext>
            </a:extLst>
          </p:cNvPr>
          <p:cNvSpPr>
            <a:spLocks noGrp="1"/>
          </p:cNvSpPr>
          <p:nvPr>
            <p:ph type="dt" sz="half" idx="10"/>
          </p:nvPr>
        </p:nvSpPr>
        <p:spPr/>
        <p:txBody>
          <a:bodyPr/>
          <a:lstStyle/>
          <a:p>
            <a:fld id="{5127DBD3-F9D2-4C5D-B361-75F6B9E28423}" type="datetimeFigureOut">
              <a:rPr lang="en-GB" smtClean="0"/>
              <a:t>13/09/2024</a:t>
            </a:fld>
            <a:endParaRPr lang="en-GB"/>
          </a:p>
        </p:txBody>
      </p:sp>
      <p:sp>
        <p:nvSpPr>
          <p:cNvPr id="8" name="Footer Placeholder 7">
            <a:extLst>
              <a:ext uri="{FF2B5EF4-FFF2-40B4-BE49-F238E27FC236}">
                <a16:creationId xmlns:a16="http://schemas.microsoft.com/office/drawing/2014/main" id="{E54FE2DA-86C4-3B26-2EF5-3785423B66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B71B5BF-8B54-79D0-03DE-C88F3A6FC9E0}"/>
              </a:ext>
            </a:extLst>
          </p:cNvPr>
          <p:cNvSpPr>
            <a:spLocks noGrp="1"/>
          </p:cNvSpPr>
          <p:nvPr>
            <p:ph type="sldNum" sz="quarter" idx="12"/>
          </p:nvPr>
        </p:nvSpPr>
        <p:spPr/>
        <p:txBody>
          <a:bodyPr/>
          <a:lstStyle/>
          <a:p>
            <a:fld id="{B98C7F84-CEA3-4D4E-8ED9-2873D4E7D34F}" type="slidenum">
              <a:rPr lang="en-GB" smtClean="0"/>
              <a:t>‹#›</a:t>
            </a:fld>
            <a:endParaRPr lang="en-GB"/>
          </a:p>
        </p:txBody>
      </p:sp>
    </p:spTree>
    <p:extLst>
      <p:ext uri="{BB962C8B-B14F-4D97-AF65-F5344CB8AC3E}">
        <p14:creationId xmlns:p14="http://schemas.microsoft.com/office/powerpoint/2010/main" val="69418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056F-8C9F-933F-1638-82F7B66284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D82C4C-BEEB-7DB4-7D73-55CEC2265E7A}"/>
              </a:ext>
            </a:extLst>
          </p:cNvPr>
          <p:cNvSpPr>
            <a:spLocks noGrp="1"/>
          </p:cNvSpPr>
          <p:nvPr>
            <p:ph type="dt" sz="half" idx="10"/>
          </p:nvPr>
        </p:nvSpPr>
        <p:spPr/>
        <p:txBody>
          <a:bodyPr/>
          <a:lstStyle/>
          <a:p>
            <a:fld id="{5127DBD3-F9D2-4C5D-B361-75F6B9E28423}" type="datetimeFigureOut">
              <a:rPr lang="en-GB" smtClean="0"/>
              <a:t>13/09/2024</a:t>
            </a:fld>
            <a:endParaRPr lang="en-GB"/>
          </a:p>
        </p:txBody>
      </p:sp>
      <p:sp>
        <p:nvSpPr>
          <p:cNvPr id="4" name="Footer Placeholder 3">
            <a:extLst>
              <a:ext uri="{FF2B5EF4-FFF2-40B4-BE49-F238E27FC236}">
                <a16:creationId xmlns:a16="http://schemas.microsoft.com/office/drawing/2014/main" id="{5D69BAA3-092E-B1C3-2A81-9A13E040B6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472EE7C-0EE9-55BA-32C5-457D320F90F6}"/>
              </a:ext>
            </a:extLst>
          </p:cNvPr>
          <p:cNvSpPr>
            <a:spLocks noGrp="1"/>
          </p:cNvSpPr>
          <p:nvPr>
            <p:ph type="sldNum" sz="quarter" idx="12"/>
          </p:nvPr>
        </p:nvSpPr>
        <p:spPr/>
        <p:txBody>
          <a:bodyPr/>
          <a:lstStyle/>
          <a:p>
            <a:fld id="{B98C7F84-CEA3-4D4E-8ED9-2873D4E7D34F}" type="slidenum">
              <a:rPr lang="en-GB" smtClean="0"/>
              <a:t>‹#›</a:t>
            </a:fld>
            <a:endParaRPr lang="en-GB"/>
          </a:p>
        </p:txBody>
      </p:sp>
    </p:spTree>
    <p:extLst>
      <p:ext uri="{BB962C8B-B14F-4D97-AF65-F5344CB8AC3E}">
        <p14:creationId xmlns:p14="http://schemas.microsoft.com/office/powerpoint/2010/main" val="295023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C7DDC4-67DE-BF84-3974-7264324FDE3D}"/>
              </a:ext>
            </a:extLst>
          </p:cNvPr>
          <p:cNvSpPr>
            <a:spLocks noGrp="1"/>
          </p:cNvSpPr>
          <p:nvPr>
            <p:ph type="dt" sz="half" idx="10"/>
          </p:nvPr>
        </p:nvSpPr>
        <p:spPr/>
        <p:txBody>
          <a:bodyPr/>
          <a:lstStyle/>
          <a:p>
            <a:fld id="{5127DBD3-F9D2-4C5D-B361-75F6B9E28423}" type="datetimeFigureOut">
              <a:rPr lang="en-GB" smtClean="0"/>
              <a:t>13/09/2024</a:t>
            </a:fld>
            <a:endParaRPr lang="en-GB"/>
          </a:p>
        </p:txBody>
      </p:sp>
      <p:sp>
        <p:nvSpPr>
          <p:cNvPr id="3" name="Footer Placeholder 2">
            <a:extLst>
              <a:ext uri="{FF2B5EF4-FFF2-40B4-BE49-F238E27FC236}">
                <a16:creationId xmlns:a16="http://schemas.microsoft.com/office/drawing/2014/main" id="{078DC654-BB8A-790B-53DB-F0378BAC60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8753F0-60A0-7A8E-4F74-D643D9DF869A}"/>
              </a:ext>
            </a:extLst>
          </p:cNvPr>
          <p:cNvSpPr>
            <a:spLocks noGrp="1"/>
          </p:cNvSpPr>
          <p:nvPr>
            <p:ph type="sldNum" sz="quarter" idx="12"/>
          </p:nvPr>
        </p:nvSpPr>
        <p:spPr/>
        <p:txBody>
          <a:bodyPr/>
          <a:lstStyle/>
          <a:p>
            <a:fld id="{B98C7F84-CEA3-4D4E-8ED9-2873D4E7D34F}" type="slidenum">
              <a:rPr lang="en-GB" smtClean="0"/>
              <a:t>‹#›</a:t>
            </a:fld>
            <a:endParaRPr lang="en-GB"/>
          </a:p>
        </p:txBody>
      </p:sp>
    </p:spTree>
    <p:extLst>
      <p:ext uri="{BB962C8B-B14F-4D97-AF65-F5344CB8AC3E}">
        <p14:creationId xmlns:p14="http://schemas.microsoft.com/office/powerpoint/2010/main" val="219696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B906-55E2-D3F5-AAF5-CCCB49527B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14BEDA-6C8C-7C02-8951-79737D0152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CCE017-E5A9-354A-CE9F-B553BF87F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4824A0-E719-89EB-553B-9F5176F49353}"/>
              </a:ext>
            </a:extLst>
          </p:cNvPr>
          <p:cNvSpPr>
            <a:spLocks noGrp="1"/>
          </p:cNvSpPr>
          <p:nvPr>
            <p:ph type="dt" sz="half" idx="10"/>
          </p:nvPr>
        </p:nvSpPr>
        <p:spPr/>
        <p:txBody>
          <a:bodyPr/>
          <a:lstStyle/>
          <a:p>
            <a:fld id="{5127DBD3-F9D2-4C5D-B361-75F6B9E28423}" type="datetimeFigureOut">
              <a:rPr lang="en-GB" smtClean="0"/>
              <a:t>13/09/2024</a:t>
            </a:fld>
            <a:endParaRPr lang="en-GB"/>
          </a:p>
        </p:txBody>
      </p:sp>
      <p:sp>
        <p:nvSpPr>
          <p:cNvPr id="6" name="Footer Placeholder 5">
            <a:extLst>
              <a:ext uri="{FF2B5EF4-FFF2-40B4-BE49-F238E27FC236}">
                <a16:creationId xmlns:a16="http://schemas.microsoft.com/office/drawing/2014/main" id="{CF87CE5C-192F-D722-BB4C-14E9321AD9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45A23-26E3-5318-C15D-B9E581A855DF}"/>
              </a:ext>
            </a:extLst>
          </p:cNvPr>
          <p:cNvSpPr>
            <a:spLocks noGrp="1"/>
          </p:cNvSpPr>
          <p:nvPr>
            <p:ph type="sldNum" sz="quarter" idx="12"/>
          </p:nvPr>
        </p:nvSpPr>
        <p:spPr/>
        <p:txBody>
          <a:bodyPr/>
          <a:lstStyle/>
          <a:p>
            <a:fld id="{B98C7F84-CEA3-4D4E-8ED9-2873D4E7D34F}" type="slidenum">
              <a:rPr lang="en-GB" smtClean="0"/>
              <a:t>‹#›</a:t>
            </a:fld>
            <a:endParaRPr lang="en-GB"/>
          </a:p>
        </p:txBody>
      </p:sp>
    </p:spTree>
    <p:extLst>
      <p:ext uri="{BB962C8B-B14F-4D97-AF65-F5344CB8AC3E}">
        <p14:creationId xmlns:p14="http://schemas.microsoft.com/office/powerpoint/2010/main" val="305771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9EA75-F3E3-8F23-D91A-C9A3853439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146F86-9B6D-077C-6000-3637E3B548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229E45-F06D-E349-1E2A-8567BC4EAA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F7609-594E-8503-2141-6616864A9B62}"/>
              </a:ext>
            </a:extLst>
          </p:cNvPr>
          <p:cNvSpPr>
            <a:spLocks noGrp="1"/>
          </p:cNvSpPr>
          <p:nvPr>
            <p:ph type="dt" sz="half" idx="10"/>
          </p:nvPr>
        </p:nvSpPr>
        <p:spPr/>
        <p:txBody>
          <a:bodyPr/>
          <a:lstStyle/>
          <a:p>
            <a:fld id="{5127DBD3-F9D2-4C5D-B361-75F6B9E28423}" type="datetimeFigureOut">
              <a:rPr lang="en-GB" smtClean="0"/>
              <a:t>13/09/2024</a:t>
            </a:fld>
            <a:endParaRPr lang="en-GB"/>
          </a:p>
        </p:txBody>
      </p:sp>
      <p:sp>
        <p:nvSpPr>
          <p:cNvPr id="6" name="Footer Placeholder 5">
            <a:extLst>
              <a:ext uri="{FF2B5EF4-FFF2-40B4-BE49-F238E27FC236}">
                <a16:creationId xmlns:a16="http://schemas.microsoft.com/office/drawing/2014/main" id="{E402881B-640B-71DB-95BC-741F7E9A70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C7CE84-DF04-FD47-5020-70F21774A755}"/>
              </a:ext>
            </a:extLst>
          </p:cNvPr>
          <p:cNvSpPr>
            <a:spLocks noGrp="1"/>
          </p:cNvSpPr>
          <p:nvPr>
            <p:ph type="sldNum" sz="quarter" idx="12"/>
          </p:nvPr>
        </p:nvSpPr>
        <p:spPr/>
        <p:txBody>
          <a:bodyPr/>
          <a:lstStyle/>
          <a:p>
            <a:fld id="{B98C7F84-CEA3-4D4E-8ED9-2873D4E7D34F}" type="slidenum">
              <a:rPr lang="en-GB" smtClean="0"/>
              <a:t>‹#›</a:t>
            </a:fld>
            <a:endParaRPr lang="en-GB"/>
          </a:p>
        </p:txBody>
      </p:sp>
    </p:spTree>
    <p:extLst>
      <p:ext uri="{BB962C8B-B14F-4D97-AF65-F5344CB8AC3E}">
        <p14:creationId xmlns:p14="http://schemas.microsoft.com/office/powerpoint/2010/main" val="317405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CA6632-58A8-600E-5601-8721E82D77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8C032B-3712-1F79-B5BF-BB559C3C62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A9C1D8-8245-32B1-BDA1-1EC76A70A0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27DBD3-F9D2-4C5D-B361-75F6B9E28423}" type="datetimeFigureOut">
              <a:rPr lang="en-GB" smtClean="0"/>
              <a:t>13/09/2024</a:t>
            </a:fld>
            <a:endParaRPr lang="en-GB"/>
          </a:p>
        </p:txBody>
      </p:sp>
      <p:sp>
        <p:nvSpPr>
          <p:cNvPr id="5" name="Footer Placeholder 4">
            <a:extLst>
              <a:ext uri="{FF2B5EF4-FFF2-40B4-BE49-F238E27FC236}">
                <a16:creationId xmlns:a16="http://schemas.microsoft.com/office/drawing/2014/main" id="{26A87990-DC7E-37E1-71BA-A0880AEB46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6A8ACA4-E2D9-F1DC-43BC-EC0D7FA69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8C7F84-CEA3-4D4E-8ED9-2873D4E7D34F}" type="slidenum">
              <a:rPr lang="en-GB" smtClean="0"/>
              <a:t>‹#›</a:t>
            </a:fld>
            <a:endParaRPr lang="en-GB"/>
          </a:p>
        </p:txBody>
      </p:sp>
    </p:spTree>
    <p:extLst>
      <p:ext uri="{BB962C8B-B14F-4D97-AF65-F5344CB8AC3E}">
        <p14:creationId xmlns:p14="http://schemas.microsoft.com/office/powerpoint/2010/main" val="3145134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E17DBB93-716F-B670-1A62-1E039136E25F}"/>
              </a:ext>
            </a:extLst>
          </p:cNvPr>
          <p:cNvSpPr txBox="1">
            <a:spLocks noChangeArrowheads="1"/>
          </p:cNvSpPr>
          <p:nvPr/>
        </p:nvSpPr>
        <p:spPr bwMode="auto">
          <a:xfrm>
            <a:off x="1090295" y="695325"/>
            <a:ext cx="10011410" cy="2733675"/>
          </a:xfrm>
          <a:prstGeom prst="rect">
            <a:avLst/>
          </a:prstGeom>
          <a:solidFill>
            <a:schemeClr val="bg1"/>
          </a:solidFill>
          <a:ln w="9525">
            <a:solidFill>
              <a:schemeClr val="bg1"/>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3600" b="1" kern="100" dirty="0">
                <a:solidFill>
                  <a:srgbClr val="29235C"/>
                </a:solidFill>
                <a:effectLst/>
                <a:latin typeface="Calibri" panose="020F0502020204030204" pitchFamily="34" charset="0"/>
                <a:ea typeface="Calibri" panose="020F0502020204030204" pitchFamily="34" charset="0"/>
              </a:rPr>
              <a:t>Bassingbourn Community Primary School</a:t>
            </a:r>
            <a:endParaRPr lang="en-GB" sz="1100" kern="100" dirty="0">
              <a:solidFill>
                <a:srgbClr val="29235C"/>
              </a:solidFill>
              <a:effectLst/>
              <a:latin typeface="Calibri" panose="020F0502020204030204" pitchFamily="34" charset="0"/>
              <a:ea typeface="Calibri" panose="020F0502020204030204" pitchFamily="34" charset="0"/>
            </a:endParaRPr>
          </a:p>
          <a:p>
            <a:pPr algn="ctr">
              <a:lnSpc>
                <a:spcPct val="107000"/>
              </a:lnSpc>
              <a:spcAft>
                <a:spcPts val="800"/>
              </a:spcAft>
            </a:pPr>
            <a:r>
              <a:rPr lang="en-GB" sz="3600" b="1" kern="100" dirty="0">
                <a:solidFill>
                  <a:srgbClr val="29235C"/>
                </a:solidFill>
                <a:effectLst/>
                <a:latin typeface="Calibri" panose="020F0502020204030204" pitchFamily="34" charset="0"/>
                <a:ea typeface="Calibri" panose="020F0502020204030204" pitchFamily="34" charset="0"/>
              </a:rPr>
              <a:t>Year 3 Curriculum</a:t>
            </a:r>
            <a:endParaRPr lang="en-GB" sz="1100" kern="100" dirty="0">
              <a:solidFill>
                <a:srgbClr val="29235C"/>
              </a:solidFill>
              <a:effectLst/>
              <a:latin typeface="Calibri" panose="020F0502020204030204" pitchFamily="34" charset="0"/>
              <a:ea typeface="Calibri" panose="020F0502020204030204" pitchFamily="34" charset="0"/>
            </a:endParaRPr>
          </a:p>
          <a:p>
            <a:pPr algn="ctr">
              <a:lnSpc>
                <a:spcPct val="107000"/>
              </a:lnSpc>
              <a:spcAft>
                <a:spcPts val="800"/>
              </a:spcAft>
            </a:pPr>
            <a:r>
              <a:rPr lang="en-GB" sz="3600" b="1" kern="100" dirty="0">
                <a:solidFill>
                  <a:srgbClr val="29235C"/>
                </a:solidFill>
                <a:effectLst/>
                <a:latin typeface="Calibri" panose="020F0502020204030204" pitchFamily="34" charset="0"/>
                <a:ea typeface="Calibri" panose="020F0502020204030204" pitchFamily="34" charset="0"/>
              </a:rPr>
              <a:t>2024 - 2025</a:t>
            </a:r>
            <a:endParaRPr lang="en-GB" sz="1100" kern="100" dirty="0">
              <a:solidFill>
                <a:srgbClr val="29235C"/>
              </a:solidFill>
              <a:effectLst/>
              <a:latin typeface="Calibri" panose="020F0502020204030204" pitchFamily="34" charset="0"/>
              <a:ea typeface="Calibri" panose="020F0502020204030204" pitchFamily="34" charset="0"/>
            </a:endParaRPr>
          </a:p>
        </p:txBody>
      </p:sp>
      <p:pic>
        <p:nvPicPr>
          <p:cNvPr id="5" name="Picture 4" descr="A screen shot of a computer&#10;&#10;Description automatically generated">
            <a:extLst>
              <a:ext uri="{FF2B5EF4-FFF2-40B4-BE49-F238E27FC236}">
                <a16:creationId xmlns:a16="http://schemas.microsoft.com/office/drawing/2014/main" id="{6ABCF1E2-98A9-D64C-ACA8-F1065A8FC985}"/>
              </a:ext>
            </a:extLst>
          </p:cNvPr>
          <p:cNvPicPr>
            <a:picLocks noChangeAspect="1"/>
          </p:cNvPicPr>
          <p:nvPr/>
        </p:nvPicPr>
        <p:blipFill rotWithShape="1">
          <a:blip r:embed="rId2"/>
          <a:srcRect l="32334" t="41327" r="38622" b="17690"/>
          <a:stretch/>
        </p:blipFill>
        <p:spPr bwMode="auto">
          <a:xfrm>
            <a:off x="3852909" y="2856425"/>
            <a:ext cx="4486182" cy="3559038"/>
          </a:xfrm>
          <a:prstGeom prst="rect">
            <a:avLst/>
          </a:prstGeom>
          <a:ln>
            <a:noFill/>
          </a:ln>
          <a:extLst>
            <a:ext uri="{53640926-AAD7-44D8-BBD7-CCE9431645EC}">
              <a14:shadowObscured xmlns:a14="http://schemas.microsoft.com/office/drawing/2010/main"/>
            </a:ext>
          </a:extLst>
        </p:spPr>
      </p:pic>
      <p:sp>
        <p:nvSpPr>
          <p:cNvPr id="6" name="Rectangle: Rounded Corners 5">
            <a:extLst>
              <a:ext uri="{FF2B5EF4-FFF2-40B4-BE49-F238E27FC236}">
                <a16:creationId xmlns:a16="http://schemas.microsoft.com/office/drawing/2014/main" id="{729D90D7-260A-849B-4A79-3271C663B253}"/>
              </a:ext>
            </a:extLst>
          </p:cNvPr>
          <p:cNvSpPr/>
          <p:nvPr/>
        </p:nvSpPr>
        <p:spPr>
          <a:xfrm>
            <a:off x="191729" y="117988"/>
            <a:ext cx="11813458" cy="6622026"/>
          </a:xfrm>
          <a:prstGeom prst="roundRect">
            <a:avLst/>
          </a:prstGeom>
          <a:noFill/>
          <a:ln w="57150">
            <a:solidFill>
              <a:srgbClr val="2D8B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27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7A3D0D3-C2D7-8279-EE7C-A5DECC94C7FE}"/>
              </a:ext>
            </a:extLst>
          </p:cNvPr>
          <p:cNvSpPr txBox="1">
            <a:spLocks/>
          </p:cNvSpPr>
          <p:nvPr/>
        </p:nvSpPr>
        <p:spPr>
          <a:xfrm rot="16200000">
            <a:off x="-1804154" y="3992490"/>
            <a:ext cx="4646894" cy="737418"/>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2D8B72"/>
                </a:solidFill>
              </a:rPr>
              <a:t>Design and Technology</a:t>
            </a:r>
          </a:p>
        </p:txBody>
      </p:sp>
      <p:graphicFrame>
        <p:nvGraphicFramePr>
          <p:cNvPr id="15" name="Content Placeholder 4">
            <a:extLst>
              <a:ext uri="{FF2B5EF4-FFF2-40B4-BE49-F238E27FC236}">
                <a16:creationId xmlns:a16="http://schemas.microsoft.com/office/drawing/2014/main" id="{127F9178-0EC1-A120-4C34-ADF5E4B98340}"/>
              </a:ext>
            </a:extLst>
          </p:cNvPr>
          <p:cNvGraphicFramePr>
            <a:graphicFrameLocks/>
          </p:cNvGraphicFramePr>
          <p:nvPr>
            <p:extLst>
              <p:ext uri="{D42A27DB-BD31-4B8C-83A1-F6EECF244321}">
                <p14:modId xmlns:p14="http://schemas.microsoft.com/office/powerpoint/2010/main" val="915431682"/>
              </p:ext>
            </p:extLst>
          </p:nvPr>
        </p:nvGraphicFramePr>
        <p:xfrm>
          <a:off x="888001" y="446459"/>
          <a:ext cx="10696854" cy="3078480"/>
        </p:xfrm>
        <a:graphic>
          <a:graphicData uri="http://schemas.openxmlformats.org/drawingml/2006/table">
            <a:tbl>
              <a:tblPr firstRow="1" bandRow="1">
                <a:tableStyleId>{5C22544A-7EE6-4342-B048-85BDC9FD1C3A}</a:tableStyleId>
              </a:tblPr>
              <a:tblGrid>
                <a:gridCol w="1782809">
                  <a:extLst>
                    <a:ext uri="{9D8B030D-6E8A-4147-A177-3AD203B41FA5}">
                      <a16:colId xmlns:a16="http://schemas.microsoft.com/office/drawing/2014/main" val="3569220170"/>
                    </a:ext>
                  </a:extLst>
                </a:gridCol>
                <a:gridCol w="1782809">
                  <a:extLst>
                    <a:ext uri="{9D8B030D-6E8A-4147-A177-3AD203B41FA5}">
                      <a16:colId xmlns:a16="http://schemas.microsoft.com/office/drawing/2014/main" val="1677663167"/>
                    </a:ext>
                  </a:extLst>
                </a:gridCol>
                <a:gridCol w="1782809">
                  <a:extLst>
                    <a:ext uri="{9D8B030D-6E8A-4147-A177-3AD203B41FA5}">
                      <a16:colId xmlns:a16="http://schemas.microsoft.com/office/drawing/2014/main" val="3456001145"/>
                    </a:ext>
                  </a:extLst>
                </a:gridCol>
                <a:gridCol w="1782809">
                  <a:extLst>
                    <a:ext uri="{9D8B030D-6E8A-4147-A177-3AD203B41FA5}">
                      <a16:colId xmlns:a16="http://schemas.microsoft.com/office/drawing/2014/main" val="2698806683"/>
                    </a:ext>
                  </a:extLst>
                </a:gridCol>
                <a:gridCol w="1782809">
                  <a:extLst>
                    <a:ext uri="{9D8B030D-6E8A-4147-A177-3AD203B41FA5}">
                      <a16:colId xmlns:a16="http://schemas.microsoft.com/office/drawing/2014/main" val="354887872"/>
                    </a:ext>
                  </a:extLst>
                </a:gridCol>
                <a:gridCol w="1782809">
                  <a:extLst>
                    <a:ext uri="{9D8B030D-6E8A-4147-A177-3AD203B41FA5}">
                      <a16:colId xmlns:a16="http://schemas.microsoft.com/office/drawing/2014/main" val="1119331153"/>
                    </a:ext>
                  </a:extLst>
                </a:gridCol>
              </a:tblGrid>
              <a:tr h="427027">
                <a:tc gridSpan="2">
                  <a:txBody>
                    <a:bodyPr/>
                    <a:lstStyle/>
                    <a:p>
                      <a:pPr algn="ctr"/>
                      <a:endParaRPr lang="en-GB" dirty="0">
                        <a:solidFill>
                          <a:schemeClr val="bg1"/>
                        </a:solidFill>
                      </a:endParaRPr>
                    </a:p>
                    <a:p>
                      <a:pPr algn="ctr"/>
                      <a:r>
                        <a:rPr lang="en-GB" dirty="0">
                          <a:solidFill>
                            <a:schemeClr val="bg1"/>
                          </a:solidFill>
                        </a:rPr>
                        <a:t>Autumn</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pPr algn="ctr"/>
                      <a:endParaRPr lang="en-GB" dirty="0"/>
                    </a:p>
                  </a:txBody>
                  <a:tcPr/>
                </a:tc>
                <a:tc gridSpan="2">
                  <a:txBody>
                    <a:bodyPr/>
                    <a:lstStyle/>
                    <a:p>
                      <a:pPr algn="ctr"/>
                      <a:endParaRPr lang="en-GB" dirty="0">
                        <a:solidFill>
                          <a:schemeClr val="bg1"/>
                        </a:solidFill>
                      </a:endParaRPr>
                    </a:p>
                    <a:p>
                      <a:pPr algn="ctr"/>
                      <a:r>
                        <a:rPr lang="en-GB" dirty="0">
                          <a:solidFill>
                            <a:schemeClr val="bg1"/>
                          </a:solidFill>
                        </a:rPr>
                        <a:t>Spring</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tc gridSpan="2">
                  <a:txBody>
                    <a:bodyPr/>
                    <a:lstStyle/>
                    <a:p>
                      <a:pPr algn="ctr"/>
                      <a:endParaRPr lang="en-GB" dirty="0">
                        <a:solidFill>
                          <a:schemeClr val="bg1"/>
                        </a:solidFill>
                      </a:endParaRPr>
                    </a:p>
                    <a:p>
                      <a:pPr algn="ctr"/>
                      <a:r>
                        <a:rPr lang="en-GB" dirty="0">
                          <a:solidFill>
                            <a:schemeClr val="bg1"/>
                          </a:solidFill>
                        </a:rPr>
                        <a:t>Summer</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extLst>
                  <a:ext uri="{0D108BD9-81ED-4DB2-BD59-A6C34878D82A}">
                    <a16:rowId xmlns:a16="http://schemas.microsoft.com/office/drawing/2014/main" val="500122434"/>
                  </a:ext>
                </a:extLst>
              </a:tr>
              <a:tr h="372348">
                <a:tc>
                  <a:txBody>
                    <a:bodyPr/>
                    <a:lstStyle/>
                    <a:p>
                      <a:pPr algn="ctr"/>
                      <a:r>
                        <a:rPr lang="en-GB" sz="1100" b="1" dirty="0">
                          <a:solidFill>
                            <a:srgbClr val="29235C"/>
                          </a:solidFill>
                        </a:rPr>
                        <a:t>Textiles</a:t>
                      </a:r>
                    </a:p>
                    <a:p>
                      <a:endParaRPr lang="en-GB" sz="1100" dirty="0">
                        <a:solidFill>
                          <a:srgbClr val="29235C"/>
                        </a:solidFill>
                      </a:endParaRPr>
                    </a:p>
                    <a:p>
                      <a:r>
                        <a:rPr lang="en-GB" sz="1100" dirty="0">
                          <a:solidFill>
                            <a:srgbClr val="29235C"/>
                          </a:solidFill>
                        </a:rPr>
                        <a:t>Cross stitch and appliqué</a:t>
                      </a:r>
                    </a:p>
                    <a:p>
                      <a:endParaRPr lang="en-GB" sz="1100" dirty="0">
                        <a:solidFill>
                          <a:srgbClr val="29235C"/>
                        </a:solidFill>
                      </a:endParaRPr>
                    </a:p>
                    <a:p>
                      <a:r>
                        <a:rPr lang="en-GB" sz="1100" dirty="0">
                          <a:solidFill>
                            <a:srgbClr val="29235C"/>
                          </a:solidFill>
                        </a:rPr>
                        <a:t>Cushions or Egyptian collars Pupils learn two new sewing skills: cross stitch and appliqué and then apply these to the design, decoration and assembly of their own cushions or Egyptian collars.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Electrical Systems</a:t>
                      </a:r>
                    </a:p>
                    <a:p>
                      <a:endParaRPr lang="en-GB" sz="1100" dirty="0">
                        <a:solidFill>
                          <a:srgbClr val="29235C"/>
                        </a:solidFill>
                      </a:endParaRPr>
                    </a:p>
                    <a:p>
                      <a:r>
                        <a:rPr lang="en-GB" sz="1100" dirty="0">
                          <a:solidFill>
                            <a:srgbClr val="29235C"/>
                          </a:solidFill>
                        </a:rPr>
                        <a:t>Electric poster</a:t>
                      </a:r>
                    </a:p>
                    <a:p>
                      <a:endParaRPr lang="en-GB" sz="1100" dirty="0">
                        <a:solidFill>
                          <a:srgbClr val="29235C"/>
                        </a:solidFill>
                      </a:endParaRPr>
                    </a:p>
                    <a:p>
                      <a:r>
                        <a:rPr lang="en-GB" sz="1100" dirty="0">
                          <a:solidFill>
                            <a:srgbClr val="29235C"/>
                          </a:solidFill>
                        </a:rPr>
                        <a:t>An introduction to information design and electrical systems, pupils create an electronic poster using a basic circuit to develop a museum display.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Mechanical Systems</a:t>
                      </a:r>
                    </a:p>
                    <a:p>
                      <a:endParaRPr lang="en-GB" sz="1100" dirty="0">
                        <a:solidFill>
                          <a:srgbClr val="29235C"/>
                        </a:solidFill>
                      </a:endParaRPr>
                    </a:p>
                    <a:p>
                      <a:r>
                        <a:rPr lang="en-GB" sz="1100" dirty="0">
                          <a:solidFill>
                            <a:srgbClr val="29235C"/>
                          </a:solidFill>
                        </a:rPr>
                        <a:t>Pneumatic toys </a:t>
                      </a:r>
                    </a:p>
                    <a:p>
                      <a:endParaRPr lang="en-GB" sz="1100" dirty="0">
                        <a:solidFill>
                          <a:srgbClr val="29235C"/>
                        </a:solidFill>
                      </a:endParaRPr>
                    </a:p>
                    <a:p>
                      <a:r>
                        <a:rPr lang="en-GB" sz="1100" dirty="0">
                          <a:solidFill>
                            <a:srgbClr val="29235C"/>
                          </a:solidFill>
                        </a:rPr>
                        <a:t>Designing and creating a toy with a pneumatic system, learning how trapped air can be used to create a product with moving parts. Pupils are introduced to thumbnail sketches and exploded diagrams.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Digital World</a:t>
                      </a:r>
                    </a:p>
                    <a:p>
                      <a:endParaRPr lang="en-GB" sz="1100" dirty="0">
                        <a:solidFill>
                          <a:srgbClr val="29235C"/>
                        </a:solidFill>
                      </a:endParaRPr>
                    </a:p>
                    <a:p>
                      <a:r>
                        <a:rPr lang="en-GB" sz="1100" dirty="0">
                          <a:solidFill>
                            <a:srgbClr val="29235C"/>
                          </a:solidFill>
                        </a:rPr>
                        <a:t>Wearable technology </a:t>
                      </a:r>
                    </a:p>
                    <a:p>
                      <a:endParaRPr lang="en-GB" sz="1100" dirty="0">
                        <a:solidFill>
                          <a:srgbClr val="29235C"/>
                        </a:solidFill>
                      </a:endParaRPr>
                    </a:p>
                    <a:p>
                      <a:r>
                        <a:rPr lang="en-GB" sz="1100" dirty="0">
                          <a:solidFill>
                            <a:srgbClr val="29235C"/>
                          </a:solidFill>
                        </a:rPr>
                        <a:t>Designing, coding and promoting a piece of wearable technology to use in low light conditions, developing their understanding of programming to monitor and control products to solve a design scenario.</a:t>
                      </a:r>
                    </a:p>
                    <a:p>
                      <a:endParaRPr lang="en-GB" sz="1100"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Cooking and nutrition</a:t>
                      </a:r>
                    </a:p>
                    <a:p>
                      <a:endParaRPr lang="en-GB" sz="1100" dirty="0">
                        <a:solidFill>
                          <a:srgbClr val="29235C"/>
                        </a:solidFill>
                      </a:endParaRPr>
                    </a:p>
                    <a:p>
                      <a:r>
                        <a:rPr lang="en-GB" sz="1100" dirty="0">
                          <a:solidFill>
                            <a:srgbClr val="29235C"/>
                          </a:solidFill>
                        </a:rPr>
                        <a:t>Eating seasonally</a:t>
                      </a:r>
                    </a:p>
                    <a:p>
                      <a:endParaRPr lang="en-GB" sz="1100" dirty="0">
                        <a:solidFill>
                          <a:srgbClr val="29235C"/>
                        </a:solidFill>
                      </a:endParaRPr>
                    </a:p>
                    <a:p>
                      <a:r>
                        <a:rPr lang="en-GB" sz="1100" dirty="0">
                          <a:solidFill>
                            <a:srgbClr val="29235C"/>
                          </a:solidFill>
                        </a:rPr>
                        <a:t>Discovering when and where fruits and vegetables are grown and learning about seasonality in the UK. Pupils respond to a brief to design a seasonal food tart using ingredients harvested in the UK in May and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Structure</a:t>
                      </a:r>
                    </a:p>
                    <a:p>
                      <a:endParaRPr lang="en-GB" sz="1100" dirty="0">
                        <a:solidFill>
                          <a:srgbClr val="29235C"/>
                        </a:solidFill>
                      </a:endParaRPr>
                    </a:p>
                    <a:p>
                      <a:r>
                        <a:rPr lang="en-GB" sz="1100" dirty="0">
                          <a:solidFill>
                            <a:srgbClr val="29235C"/>
                          </a:solidFill>
                        </a:rPr>
                        <a:t>Constructing a castle</a:t>
                      </a:r>
                    </a:p>
                    <a:p>
                      <a:endParaRPr lang="en-GB" sz="1100" dirty="0">
                        <a:solidFill>
                          <a:srgbClr val="29235C"/>
                        </a:solidFill>
                      </a:endParaRPr>
                    </a:p>
                    <a:p>
                      <a:r>
                        <a:rPr lang="en-GB" sz="1100" dirty="0">
                          <a:solidFill>
                            <a:srgbClr val="29235C"/>
                          </a:solidFill>
                        </a:rPr>
                        <a:t>Learning about the features of a castle, pupils design and make one of their own. Using configurations of handmade nets and recycled materials to make towers and turrets and constructing a stable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005722"/>
                  </a:ext>
                </a:extLst>
              </a:tr>
            </a:tbl>
          </a:graphicData>
        </a:graphic>
      </p:graphicFrame>
      <p:pic>
        <p:nvPicPr>
          <p:cNvPr id="2" name="Picture 1">
            <a:extLst>
              <a:ext uri="{FF2B5EF4-FFF2-40B4-BE49-F238E27FC236}">
                <a16:creationId xmlns:a16="http://schemas.microsoft.com/office/drawing/2014/main" id="{1BB2F119-369C-8F51-B039-8329A5D24C3F}"/>
              </a:ext>
            </a:extLst>
          </p:cNvPr>
          <p:cNvPicPr>
            <a:picLocks noChangeAspect="1"/>
          </p:cNvPicPr>
          <p:nvPr/>
        </p:nvPicPr>
        <p:blipFill>
          <a:blip r:embed="rId2"/>
          <a:srcRect l="1234" t="11324" r="89254" b="80114"/>
          <a:stretch/>
        </p:blipFill>
        <p:spPr>
          <a:xfrm>
            <a:off x="8321788" y="5033267"/>
            <a:ext cx="3263067" cy="1651379"/>
          </a:xfrm>
          <a:prstGeom prst="rect">
            <a:avLst/>
          </a:prstGeom>
        </p:spPr>
      </p:pic>
    </p:spTree>
    <p:extLst>
      <p:ext uri="{BB962C8B-B14F-4D97-AF65-F5344CB8AC3E}">
        <p14:creationId xmlns:p14="http://schemas.microsoft.com/office/powerpoint/2010/main" val="177093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7A3D0D3-C2D7-8279-EE7C-A5DECC94C7FE}"/>
              </a:ext>
            </a:extLst>
          </p:cNvPr>
          <p:cNvSpPr txBox="1">
            <a:spLocks/>
          </p:cNvSpPr>
          <p:nvPr/>
        </p:nvSpPr>
        <p:spPr>
          <a:xfrm rot="16200000">
            <a:off x="-1804154" y="3992490"/>
            <a:ext cx="4646894" cy="73741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2D8B72"/>
                </a:solidFill>
              </a:rPr>
              <a:t>Music</a:t>
            </a:r>
          </a:p>
        </p:txBody>
      </p:sp>
      <p:graphicFrame>
        <p:nvGraphicFramePr>
          <p:cNvPr id="15" name="Content Placeholder 4">
            <a:extLst>
              <a:ext uri="{FF2B5EF4-FFF2-40B4-BE49-F238E27FC236}">
                <a16:creationId xmlns:a16="http://schemas.microsoft.com/office/drawing/2014/main" id="{127F9178-0EC1-A120-4C34-ADF5E4B98340}"/>
              </a:ext>
            </a:extLst>
          </p:cNvPr>
          <p:cNvGraphicFramePr>
            <a:graphicFrameLocks/>
          </p:cNvGraphicFramePr>
          <p:nvPr>
            <p:extLst>
              <p:ext uri="{D42A27DB-BD31-4B8C-83A1-F6EECF244321}">
                <p14:modId xmlns:p14="http://schemas.microsoft.com/office/powerpoint/2010/main" val="3964667577"/>
              </p:ext>
            </p:extLst>
          </p:nvPr>
        </p:nvGraphicFramePr>
        <p:xfrm>
          <a:off x="888001" y="446459"/>
          <a:ext cx="10696854" cy="3246120"/>
        </p:xfrm>
        <a:graphic>
          <a:graphicData uri="http://schemas.openxmlformats.org/drawingml/2006/table">
            <a:tbl>
              <a:tblPr firstRow="1" bandRow="1">
                <a:tableStyleId>{5C22544A-7EE6-4342-B048-85BDC9FD1C3A}</a:tableStyleId>
              </a:tblPr>
              <a:tblGrid>
                <a:gridCol w="1782809">
                  <a:extLst>
                    <a:ext uri="{9D8B030D-6E8A-4147-A177-3AD203B41FA5}">
                      <a16:colId xmlns:a16="http://schemas.microsoft.com/office/drawing/2014/main" val="3569220170"/>
                    </a:ext>
                  </a:extLst>
                </a:gridCol>
                <a:gridCol w="1782809">
                  <a:extLst>
                    <a:ext uri="{9D8B030D-6E8A-4147-A177-3AD203B41FA5}">
                      <a16:colId xmlns:a16="http://schemas.microsoft.com/office/drawing/2014/main" val="1677663167"/>
                    </a:ext>
                  </a:extLst>
                </a:gridCol>
                <a:gridCol w="1782809">
                  <a:extLst>
                    <a:ext uri="{9D8B030D-6E8A-4147-A177-3AD203B41FA5}">
                      <a16:colId xmlns:a16="http://schemas.microsoft.com/office/drawing/2014/main" val="3456001145"/>
                    </a:ext>
                  </a:extLst>
                </a:gridCol>
                <a:gridCol w="1782809">
                  <a:extLst>
                    <a:ext uri="{9D8B030D-6E8A-4147-A177-3AD203B41FA5}">
                      <a16:colId xmlns:a16="http://schemas.microsoft.com/office/drawing/2014/main" val="2698806683"/>
                    </a:ext>
                  </a:extLst>
                </a:gridCol>
                <a:gridCol w="1782809">
                  <a:extLst>
                    <a:ext uri="{9D8B030D-6E8A-4147-A177-3AD203B41FA5}">
                      <a16:colId xmlns:a16="http://schemas.microsoft.com/office/drawing/2014/main" val="354887872"/>
                    </a:ext>
                  </a:extLst>
                </a:gridCol>
                <a:gridCol w="1782809">
                  <a:extLst>
                    <a:ext uri="{9D8B030D-6E8A-4147-A177-3AD203B41FA5}">
                      <a16:colId xmlns:a16="http://schemas.microsoft.com/office/drawing/2014/main" val="1119331153"/>
                    </a:ext>
                  </a:extLst>
                </a:gridCol>
              </a:tblGrid>
              <a:tr h="353506">
                <a:tc gridSpan="2">
                  <a:txBody>
                    <a:bodyPr/>
                    <a:lstStyle/>
                    <a:p>
                      <a:pPr algn="ctr"/>
                      <a:endParaRPr lang="en-GB" dirty="0">
                        <a:solidFill>
                          <a:schemeClr val="bg1"/>
                        </a:solidFill>
                      </a:endParaRPr>
                    </a:p>
                    <a:p>
                      <a:pPr algn="ctr"/>
                      <a:r>
                        <a:rPr lang="en-GB" dirty="0">
                          <a:solidFill>
                            <a:schemeClr val="bg1"/>
                          </a:solidFill>
                        </a:rPr>
                        <a:t>Autumn</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pPr algn="ctr"/>
                      <a:endParaRPr lang="en-GB" dirty="0"/>
                    </a:p>
                  </a:txBody>
                  <a:tcPr/>
                </a:tc>
                <a:tc gridSpan="2">
                  <a:txBody>
                    <a:bodyPr/>
                    <a:lstStyle/>
                    <a:p>
                      <a:pPr algn="ctr"/>
                      <a:endParaRPr lang="en-GB" dirty="0">
                        <a:solidFill>
                          <a:schemeClr val="bg1"/>
                        </a:solidFill>
                      </a:endParaRPr>
                    </a:p>
                    <a:p>
                      <a:pPr algn="ctr"/>
                      <a:r>
                        <a:rPr lang="en-GB" dirty="0">
                          <a:solidFill>
                            <a:schemeClr val="bg1"/>
                          </a:solidFill>
                        </a:rPr>
                        <a:t>Spring</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tc gridSpan="2">
                  <a:txBody>
                    <a:bodyPr/>
                    <a:lstStyle/>
                    <a:p>
                      <a:pPr algn="ctr"/>
                      <a:endParaRPr lang="en-GB" dirty="0">
                        <a:solidFill>
                          <a:schemeClr val="bg1"/>
                        </a:solidFill>
                      </a:endParaRPr>
                    </a:p>
                    <a:p>
                      <a:pPr algn="ctr"/>
                      <a:r>
                        <a:rPr lang="en-GB" dirty="0">
                          <a:solidFill>
                            <a:schemeClr val="bg1"/>
                          </a:solidFill>
                        </a:rPr>
                        <a:t>Summer</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extLst>
                  <a:ext uri="{0D108BD9-81ED-4DB2-BD59-A6C34878D82A}">
                    <a16:rowId xmlns:a16="http://schemas.microsoft.com/office/drawing/2014/main" val="500122434"/>
                  </a:ext>
                </a:extLst>
              </a:tr>
              <a:tr h="1427042">
                <a:tc>
                  <a:txBody>
                    <a:bodyPr/>
                    <a:lstStyle/>
                    <a:p>
                      <a:pPr algn="ctr"/>
                      <a:r>
                        <a:rPr lang="en-GB" sz="1100" b="1" dirty="0">
                          <a:solidFill>
                            <a:srgbClr val="29235C"/>
                          </a:solidFill>
                        </a:rPr>
                        <a:t>Ballads</a:t>
                      </a:r>
                    </a:p>
                    <a:p>
                      <a:endParaRPr lang="en-GB" sz="1100" b="1" dirty="0">
                        <a:solidFill>
                          <a:srgbClr val="29235C"/>
                        </a:solidFill>
                      </a:endParaRPr>
                    </a:p>
                    <a:p>
                      <a:endParaRPr lang="en-GB" sz="1100" b="1" dirty="0">
                        <a:solidFill>
                          <a:srgbClr val="29235C"/>
                        </a:solidFill>
                      </a:endParaRPr>
                    </a:p>
                    <a:p>
                      <a:endParaRPr lang="en-GB" sz="1100" dirty="0">
                        <a:solidFill>
                          <a:srgbClr val="29235C"/>
                        </a:solidFill>
                      </a:endParaRPr>
                    </a:p>
                    <a:p>
                      <a:endParaRPr lang="en-GB" sz="1100" dirty="0">
                        <a:solidFill>
                          <a:srgbClr val="29235C"/>
                        </a:solidFill>
                      </a:endParaRPr>
                    </a:p>
                    <a:p>
                      <a:r>
                        <a:rPr lang="en-GB" sz="1100" dirty="0">
                          <a:solidFill>
                            <a:srgbClr val="29235C"/>
                          </a:solidFill>
                        </a:rPr>
                        <a:t>Learning what ballads are, how to identify their features and how to convey different emotions when performing. Selecting vocabulary to describe a story, before turning it into lyrics following the structure of a traditional ballad.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Creating compositions in response to an animation (Theme: Mountains) </a:t>
                      </a:r>
                    </a:p>
                    <a:p>
                      <a:endParaRPr lang="en-GB" sz="1100" dirty="0">
                        <a:solidFill>
                          <a:srgbClr val="29235C"/>
                        </a:solidFill>
                      </a:endParaRPr>
                    </a:p>
                    <a:p>
                      <a:r>
                        <a:rPr lang="en-GB" sz="1100" dirty="0">
                          <a:solidFill>
                            <a:srgbClr val="29235C"/>
                          </a:solidFill>
                        </a:rPr>
                        <a:t>Listening to music and considering the narrative it represents by paying close attention to the dynamics, pitch and tempo and how they change throughout the piece. Creating original compositions to match an animation.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Developing singing technique (Theme: The Vikings)</a:t>
                      </a:r>
                    </a:p>
                    <a:p>
                      <a:pPr algn="ctr"/>
                      <a:endParaRPr lang="en-GB" sz="1100" b="1" dirty="0">
                        <a:solidFill>
                          <a:srgbClr val="29235C"/>
                        </a:solidFill>
                      </a:endParaRPr>
                    </a:p>
                    <a:p>
                      <a:pPr algn="ctr"/>
                      <a:endParaRPr lang="en-GB" sz="1100" b="1" dirty="0">
                        <a:solidFill>
                          <a:srgbClr val="29235C"/>
                        </a:solidFill>
                      </a:endParaRPr>
                    </a:p>
                    <a:p>
                      <a:pPr algn="ctr"/>
                      <a:r>
                        <a:rPr lang="en-GB" sz="1100" dirty="0">
                          <a:solidFill>
                            <a:srgbClr val="29235C"/>
                          </a:solidFill>
                        </a:rPr>
                        <a:t>Developing singing technique; learning to keep in time, musical notation and rhythm, culminating in a group performance of a song with actions. </a:t>
                      </a:r>
                      <a:endParaRPr lang="en-GB" sz="1100" b="1"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Pentatonic melodies and composition (Theme: Chinese New Year)</a:t>
                      </a:r>
                    </a:p>
                    <a:p>
                      <a:pPr algn="ctr"/>
                      <a:endParaRPr lang="en-GB" sz="1100" b="1" dirty="0">
                        <a:solidFill>
                          <a:srgbClr val="29235C"/>
                        </a:solidFill>
                      </a:endParaRPr>
                    </a:p>
                    <a:p>
                      <a:pPr algn="ctr"/>
                      <a:endParaRPr lang="en-GB" sz="1100" b="1" dirty="0">
                        <a:solidFill>
                          <a:srgbClr val="29235C"/>
                        </a:solidFill>
                      </a:endParaRPr>
                    </a:p>
                    <a:p>
                      <a:pPr algn="ctr"/>
                      <a:r>
                        <a:rPr lang="en-GB" sz="1100" dirty="0">
                          <a:solidFill>
                            <a:srgbClr val="29235C"/>
                          </a:solidFill>
                        </a:rPr>
                        <a:t>Using the story of Chinese New Year as a stimulus: revising key musical terminology, playing and creating pentatonic melodies, composing a piece of music in a group using layered melodies and performing a finished piece. </a:t>
                      </a:r>
                      <a:endParaRPr lang="en-GB" sz="1100" b="1"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Jazz</a:t>
                      </a:r>
                    </a:p>
                    <a:p>
                      <a:pPr algn="ctr"/>
                      <a:endParaRPr lang="en-GB" sz="1100" b="1" dirty="0">
                        <a:solidFill>
                          <a:srgbClr val="29235C"/>
                        </a:solidFill>
                      </a:endParaRPr>
                    </a:p>
                    <a:p>
                      <a:pPr algn="ctr"/>
                      <a:endParaRPr lang="en-GB" sz="1100" b="1" dirty="0">
                        <a:solidFill>
                          <a:srgbClr val="29235C"/>
                        </a:solidFill>
                      </a:endParaRPr>
                    </a:p>
                    <a:p>
                      <a:pPr algn="ctr"/>
                      <a:endParaRPr lang="en-GB" sz="1100" b="1" dirty="0">
                        <a:solidFill>
                          <a:srgbClr val="29235C"/>
                        </a:solidFill>
                      </a:endParaRPr>
                    </a:p>
                    <a:p>
                      <a:pPr algn="ctr"/>
                      <a:endParaRPr lang="en-GB" sz="1100" b="1" dirty="0">
                        <a:solidFill>
                          <a:srgbClr val="29235C"/>
                        </a:solidFill>
                      </a:endParaRPr>
                    </a:p>
                    <a:p>
                      <a:pPr algn="ctr"/>
                      <a:r>
                        <a:rPr lang="en-GB" sz="1100" dirty="0">
                          <a:solidFill>
                            <a:srgbClr val="29235C"/>
                          </a:solidFill>
                        </a:rPr>
                        <a:t>Learning about ragtime style music, traditional jazz music and scat singing. Children create a jazz motif using a swung rhythm and play a jazz version of a nursery rhyme using tuned percussion.</a:t>
                      </a:r>
                      <a:endParaRPr lang="en-GB" sz="1100" b="1"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Traditional instruments and improvisation (Theme: India) </a:t>
                      </a:r>
                    </a:p>
                    <a:p>
                      <a:pPr algn="ctr"/>
                      <a:endParaRPr lang="en-GB" sz="1100" b="1" dirty="0">
                        <a:solidFill>
                          <a:srgbClr val="29235C"/>
                        </a:solidFill>
                      </a:endParaRPr>
                    </a:p>
                    <a:p>
                      <a:pPr algn="ctr"/>
                      <a:endParaRPr lang="en-GB" sz="1100" b="1" dirty="0">
                        <a:solidFill>
                          <a:srgbClr val="29235C"/>
                        </a:solidFill>
                      </a:endParaRPr>
                    </a:p>
                    <a:p>
                      <a:pPr algn="ctr"/>
                      <a:r>
                        <a:rPr lang="en-GB" sz="1100" dirty="0">
                          <a:solidFill>
                            <a:srgbClr val="29235C"/>
                          </a:solidFill>
                        </a:rPr>
                        <a:t>Introducing to traditional Indian music. Learning about the rag and </a:t>
                      </a:r>
                      <a:r>
                        <a:rPr lang="en-GB" sz="1100" dirty="0" err="1">
                          <a:solidFill>
                            <a:srgbClr val="29235C"/>
                          </a:solidFill>
                        </a:rPr>
                        <a:t>tal</a:t>
                      </a:r>
                      <a:r>
                        <a:rPr lang="en-GB" sz="1100" dirty="0">
                          <a:solidFill>
                            <a:srgbClr val="29235C"/>
                          </a:solidFill>
                        </a:rPr>
                        <a:t>, listening to a range of examples of Indian music, identifying traditional instruments and creating improvisations and performing.</a:t>
                      </a:r>
                      <a:endParaRPr lang="en-GB" sz="1100" b="1"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005722"/>
                  </a:ext>
                </a:extLst>
              </a:tr>
            </a:tbl>
          </a:graphicData>
        </a:graphic>
      </p:graphicFrame>
      <p:pic>
        <p:nvPicPr>
          <p:cNvPr id="2" name="Picture 1">
            <a:extLst>
              <a:ext uri="{FF2B5EF4-FFF2-40B4-BE49-F238E27FC236}">
                <a16:creationId xmlns:a16="http://schemas.microsoft.com/office/drawing/2014/main" id="{0CDD25A5-616A-F840-5338-1D15137FF5BE}"/>
              </a:ext>
            </a:extLst>
          </p:cNvPr>
          <p:cNvPicPr>
            <a:picLocks noChangeAspect="1"/>
          </p:cNvPicPr>
          <p:nvPr/>
        </p:nvPicPr>
        <p:blipFill>
          <a:blip r:embed="rId2"/>
          <a:srcRect l="1234" t="11324" r="89254" b="80114"/>
          <a:stretch/>
        </p:blipFill>
        <p:spPr>
          <a:xfrm>
            <a:off x="8321788" y="5033267"/>
            <a:ext cx="3263067" cy="1651379"/>
          </a:xfrm>
          <a:prstGeom prst="rect">
            <a:avLst/>
          </a:prstGeom>
        </p:spPr>
      </p:pic>
    </p:spTree>
    <p:extLst>
      <p:ext uri="{BB962C8B-B14F-4D97-AF65-F5344CB8AC3E}">
        <p14:creationId xmlns:p14="http://schemas.microsoft.com/office/powerpoint/2010/main" val="237071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7A3D0D3-C2D7-8279-EE7C-A5DECC94C7FE}"/>
              </a:ext>
            </a:extLst>
          </p:cNvPr>
          <p:cNvSpPr txBox="1">
            <a:spLocks/>
          </p:cNvSpPr>
          <p:nvPr/>
        </p:nvSpPr>
        <p:spPr>
          <a:xfrm rot="16200000">
            <a:off x="-1804154" y="3992490"/>
            <a:ext cx="4646894" cy="73741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2D8B72"/>
                </a:solidFill>
              </a:rPr>
              <a:t>Religion and Worldviews</a:t>
            </a:r>
          </a:p>
        </p:txBody>
      </p:sp>
      <p:graphicFrame>
        <p:nvGraphicFramePr>
          <p:cNvPr id="15" name="Content Placeholder 4">
            <a:extLst>
              <a:ext uri="{FF2B5EF4-FFF2-40B4-BE49-F238E27FC236}">
                <a16:creationId xmlns:a16="http://schemas.microsoft.com/office/drawing/2014/main" id="{127F9178-0EC1-A120-4C34-ADF5E4B98340}"/>
              </a:ext>
            </a:extLst>
          </p:cNvPr>
          <p:cNvGraphicFramePr>
            <a:graphicFrameLocks/>
          </p:cNvGraphicFramePr>
          <p:nvPr>
            <p:extLst>
              <p:ext uri="{D42A27DB-BD31-4B8C-83A1-F6EECF244321}">
                <p14:modId xmlns:p14="http://schemas.microsoft.com/office/powerpoint/2010/main" val="1895634383"/>
              </p:ext>
            </p:extLst>
          </p:nvPr>
        </p:nvGraphicFramePr>
        <p:xfrm>
          <a:off x="888001" y="446459"/>
          <a:ext cx="10696854" cy="4587240"/>
        </p:xfrm>
        <a:graphic>
          <a:graphicData uri="http://schemas.openxmlformats.org/drawingml/2006/table">
            <a:tbl>
              <a:tblPr firstRow="1" bandRow="1">
                <a:tableStyleId>{5C22544A-7EE6-4342-B048-85BDC9FD1C3A}</a:tableStyleId>
              </a:tblPr>
              <a:tblGrid>
                <a:gridCol w="1782809">
                  <a:extLst>
                    <a:ext uri="{9D8B030D-6E8A-4147-A177-3AD203B41FA5}">
                      <a16:colId xmlns:a16="http://schemas.microsoft.com/office/drawing/2014/main" val="3569220170"/>
                    </a:ext>
                  </a:extLst>
                </a:gridCol>
                <a:gridCol w="1782809">
                  <a:extLst>
                    <a:ext uri="{9D8B030D-6E8A-4147-A177-3AD203B41FA5}">
                      <a16:colId xmlns:a16="http://schemas.microsoft.com/office/drawing/2014/main" val="1677663167"/>
                    </a:ext>
                  </a:extLst>
                </a:gridCol>
                <a:gridCol w="1782809">
                  <a:extLst>
                    <a:ext uri="{9D8B030D-6E8A-4147-A177-3AD203B41FA5}">
                      <a16:colId xmlns:a16="http://schemas.microsoft.com/office/drawing/2014/main" val="3456001145"/>
                    </a:ext>
                  </a:extLst>
                </a:gridCol>
                <a:gridCol w="1782809">
                  <a:extLst>
                    <a:ext uri="{9D8B030D-6E8A-4147-A177-3AD203B41FA5}">
                      <a16:colId xmlns:a16="http://schemas.microsoft.com/office/drawing/2014/main" val="2698806683"/>
                    </a:ext>
                  </a:extLst>
                </a:gridCol>
                <a:gridCol w="1782809">
                  <a:extLst>
                    <a:ext uri="{9D8B030D-6E8A-4147-A177-3AD203B41FA5}">
                      <a16:colId xmlns:a16="http://schemas.microsoft.com/office/drawing/2014/main" val="354887872"/>
                    </a:ext>
                  </a:extLst>
                </a:gridCol>
                <a:gridCol w="1782809">
                  <a:extLst>
                    <a:ext uri="{9D8B030D-6E8A-4147-A177-3AD203B41FA5}">
                      <a16:colId xmlns:a16="http://schemas.microsoft.com/office/drawing/2014/main" val="1119331153"/>
                    </a:ext>
                  </a:extLst>
                </a:gridCol>
              </a:tblGrid>
              <a:tr h="353506">
                <a:tc gridSpan="2">
                  <a:txBody>
                    <a:bodyPr/>
                    <a:lstStyle/>
                    <a:p>
                      <a:pPr algn="ctr"/>
                      <a:endParaRPr lang="en-GB" dirty="0">
                        <a:solidFill>
                          <a:schemeClr val="bg1"/>
                        </a:solidFill>
                      </a:endParaRPr>
                    </a:p>
                    <a:p>
                      <a:pPr algn="ctr"/>
                      <a:r>
                        <a:rPr lang="en-GB" dirty="0">
                          <a:solidFill>
                            <a:schemeClr val="bg1"/>
                          </a:solidFill>
                        </a:rPr>
                        <a:t>Autumn</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pPr algn="ctr"/>
                      <a:endParaRPr lang="en-GB" dirty="0"/>
                    </a:p>
                  </a:txBody>
                  <a:tcPr/>
                </a:tc>
                <a:tc gridSpan="2">
                  <a:txBody>
                    <a:bodyPr/>
                    <a:lstStyle/>
                    <a:p>
                      <a:pPr algn="ctr"/>
                      <a:endParaRPr lang="en-GB" dirty="0">
                        <a:solidFill>
                          <a:schemeClr val="bg1"/>
                        </a:solidFill>
                      </a:endParaRPr>
                    </a:p>
                    <a:p>
                      <a:pPr algn="ctr"/>
                      <a:r>
                        <a:rPr lang="en-GB" dirty="0">
                          <a:solidFill>
                            <a:schemeClr val="bg1"/>
                          </a:solidFill>
                        </a:rPr>
                        <a:t>Spring</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tc gridSpan="2">
                  <a:txBody>
                    <a:bodyPr/>
                    <a:lstStyle/>
                    <a:p>
                      <a:pPr algn="ctr"/>
                      <a:endParaRPr lang="en-GB" dirty="0">
                        <a:solidFill>
                          <a:schemeClr val="bg1"/>
                        </a:solidFill>
                      </a:endParaRPr>
                    </a:p>
                    <a:p>
                      <a:pPr algn="ctr"/>
                      <a:r>
                        <a:rPr lang="en-GB" dirty="0">
                          <a:solidFill>
                            <a:schemeClr val="bg1"/>
                          </a:solidFill>
                        </a:rPr>
                        <a:t>Summer</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extLst>
                  <a:ext uri="{0D108BD9-81ED-4DB2-BD59-A6C34878D82A}">
                    <a16:rowId xmlns:a16="http://schemas.microsoft.com/office/drawing/2014/main" val="500122434"/>
                  </a:ext>
                </a:extLst>
              </a:tr>
              <a:tr h="1427042">
                <a:tc>
                  <a:txBody>
                    <a:bodyPr/>
                    <a:lstStyle/>
                    <a:p>
                      <a:r>
                        <a:rPr lang="en-GB" sz="1100" b="1" dirty="0">
                          <a:solidFill>
                            <a:srgbClr val="29235C"/>
                          </a:solidFill>
                        </a:rPr>
                        <a:t>Respectful R&amp;W </a:t>
                      </a:r>
                    </a:p>
                    <a:p>
                      <a:endParaRPr lang="en-GB" sz="1100" dirty="0">
                        <a:solidFill>
                          <a:srgbClr val="29235C"/>
                        </a:solidFill>
                      </a:endParaRPr>
                    </a:p>
                    <a:p>
                      <a:r>
                        <a:rPr lang="en-GB" sz="1100" dirty="0">
                          <a:solidFill>
                            <a:srgbClr val="29235C"/>
                          </a:solidFill>
                        </a:rPr>
                        <a:t>Thinking about what religions and worldviews are, children look at optical illusions and explore the lens that they and others look at the world through.</a:t>
                      </a:r>
                      <a:endParaRPr lang="en-GB" sz="1100" b="1" dirty="0">
                        <a:solidFill>
                          <a:srgbClr val="29235C"/>
                        </a:solidFill>
                      </a:endParaRPr>
                    </a:p>
                    <a:p>
                      <a:endParaRPr lang="en-GB" sz="1100" b="1" dirty="0">
                        <a:solidFill>
                          <a:srgbClr val="29235C"/>
                        </a:solidFill>
                      </a:endParaRPr>
                    </a:p>
                    <a:p>
                      <a:r>
                        <a:rPr lang="en-GB" sz="1100" b="1" dirty="0">
                          <a:solidFill>
                            <a:srgbClr val="29235C"/>
                          </a:solidFill>
                        </a:rPr>
                        <a:t>What makes us human? </a:t>
                      </a:r>
                    </a:p>
                    <a:p>
                      <a:endParaRPr lang="en-GB" sz="1100" b="1" dirty="0">
                        <a:solidFill>
                          <a:srgbClr val="29235C"/>
                        </a:solidFill>
                      </a:endParaRPr>
                    </a:p>
                    <a:p>
                      <a:r>
                        <a:rPr lang="en-GB" sz="1100" dirty="0">
                          <a:solidFill>
                            <a:srgbClr val="29235C"/>
                          </a:solidFill>
                        </a:rPr>
                        <a:t>Exploring ideas about spirituality, inner self and the soul, children interpret and use art to express beliefs about the soul and inner self and design a book cover and blurb for a book called ‘What makes us human?’ (Hindu, Christian, Buddhist and Humanist worldviews.)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1" dirty="0">
                          <a:solidFill>
                            <a:srgbClr val="29235C"/>
                          </a:solidFill>
                        </a:rPr>
                        <a:t>Where do we get our morals from? </a:t>
                      </a:r>
                    </a:p>
                    <a:p>
                      <a:endParaRPr lang="en-GB" sz="1100" dirty="0">
                        <a:solidFill>
                          <a:srgbClr val="29235C"/>
                        </a:solidFill>
                      </a:endParaRPr>
                    </a:p>
                    <a:p>
                      <a:r>
                        <a:rPr lang="en-GB" sz="1100" dirty="0">
                          <a:solidFill>
                            <a:srgbClr val="29235C"/>
                          </a:solidFill>
                        </a:rPr>
                        <a:t>Reflecting on why people make choices about how to live a good life, children consider their views on what is right and wrong. They investigate how some Jewish people use a tallit to help them remember guidance and explore objects that others may use in a similar way. Children write their own moral code mini-book inspired by their learning in this unit. (Christian/Jewish, Buddhist, Muslim, Hindu and Humanist worldviews.)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1" dirty="0">
                          <a:solidFill>
                            <a:srgbClr val="29235C"/>
                          </a:solidFill>
                        </a:rPr>
                        <a:t>Is scripture central to religion? </a:t>
                      </a:r>
                    </a:p>
                    <a:p>
                      <a:endParaRPr lang="en-GB" sz="1100" dirty="0">
                        <a:solidFill>
                          <a:srgbClr val="29235C"/>
                        </a:solidFill>
                      </a:endParaRPr>
                    </a:p>
                    <a:p>
                      <a:r>
                        <a:rPr lang="en-GB" sz="1100" dirty="0">
                          <a:solidFill>
                            <a:srgbClr val="29235C"/>
                          </a:solidFill>
                        </a:rPr>
                        <a:t>Building on their learning about guidance in religious texts, children investigate how scripture is used and treated by different people. Using virtual or real-life visits to places of worship, they act as detectives to find evidence of place of scripture. (Jewish, Muslim, Christian, and locally represented worldviews.)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1" dirty="0">
                          <a:solidFill>
                            <a:srgbClr val="29235C"/>
                          </a:solidFill>
                        </a:rPr>
                        <a:t>What happens if we do wrong? </a:t>
                      </a:r>
                    </a:p>
                    <a:p>
                      <a:endParaRPr lang="en-GB" sz="1100" dirty="0">
                        <a:solidFill>
                          <a:srgbClr val="29235C"/>
                        </a:solidFill>
                      </a:endParaRPr>
                    </a:p>
                    <a:p>
                      <a:r>
                        <a:rPr lang="en-GB" sz="1100" dirty="0">
                          <a:solidFill>
                            <a:srgbClr val="29235C"/>
                          </a:solidFill>
                        </a:rPr>
                        <a:t>Making connections between their previous learning about the role of god and moral guidance, children explore the meaning of consequences to different people. They design and play snakes and ladders style games based on learning beliefs about reincarnation. (Hindu, Muslim, Humanist, Christian and Jewish worldviews.)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1" dirty="0">
                          <a:solidFill>
                            <a:srgbClr val="29235C"/>
                          </a:solidFill>
                        </a:rPr>
                        <a:t>Why is water symbolic? </a:t>
                      </a:r>
                    </a:p>
                    <a:p>
                      <a:endParaRPr lang="en-GB" sz="1100" dirty="0">
                        <a:solidFill>
                          <a:srgbClr val="29235C"/>
                        </a:solidFill>
                      </a:endParaRPr>
                    </a:p>
                    <a:p>
                      <a:endParaRPr lang="en-GB" sz="1100" dirty="0">
                        <a:solidFill>
                          <a:srgbClr val="29235C"/>
                        </a:solidFill>
                      </a:endParaRPr>
                    </a:p>
                    <a:p>
                      <a:r>
                        <a:rPr lang="en-GB" sz="1100" dirty="0">
                          <a:solidFill>
                            <a:srgbClr val="29235C"/>
                          </a:solidFill>
                        </a:rPr>
                        <a:t>Looking at the many ways water is used in rituals and ceremonies, children will experience the symbolic use of water and learn about the historical connections water has in some religions. From this, they create poetry to express ideas about the symbolism of water. (Christian, Sikh, Muslim, Shinto and locally represented worldviews.)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1" dirty="0">
                          <a:solidFill>
                            <a:srgbClr val="29235C"/>
                          </a:solidFill>
                        </a:rPr>
                        <a:t>Why is fire used ceremonially? </a:t>
                      </a:r>
                    </a:p>
                    <a:p>
                      <a:endParaRPr lang="en-GB" sz="1100" dirty="0">
                        <a:solidFill>
                          <a:srgbClr val="29235C"/>
                        </a:solidFill>
                      </a:endParaRPr>
                    </a:p>
                    <a:p>
                      <a:r>
                        <a:rPr lang="en-GB" sz="1100" dirty="0">
                          <a:solidFill>
                            <a:srgbClr val="29235C"/>
                          </a:solidFill>
                        </a:rPr>
                        <a:t>Continuing to look at symbolism, children explore the use of fire in many ceremonies and as a symbol of remembrance. They design an eternal flame to commemorate a particular person or event and create artwork inspired by the symbolic use of fire. (Hindu/Sikh, </a:t>
                      </a:r>
                      <a:r>
                        <a:rPr lang="en-GB" sz="1100" dirty="0" err="1">
                          <a:solidFill>
                            <a:srgbClr val="29235C"/>
                          </a:solidFill>
                        </a:rPr>
                        <a:t>Zoroastrianist</a:t>
                      </a:r>
                      <a:r>
                        <a:rPr lang="en-GB" sz="1100" dirty="0">
                          <a:solidFill>
                            <a:srgbClr val="29235C"/>
                          </a:solidFill>
                        </a:rPr>
                        <a:t> and locally represented worldviews.)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005722"/>
                  </a:ext>
                </a:extLst>
              </a:tr>
            </a:tbl>
          </a:graphicData>
        </a:graphic>
      </p:graphicFrame>
      <p:pic>
        <p:nvPicPr>
          <p:cNvPr id="2" name="Picture 1">
            <a:extLst>
              <a:ext uri="{FF2B5EF4-FFF2-40B4-BE49-F238E27FC236}">
                <a16:creationId xmlns:a16="http://schemas.microsoft.com/office/drawing/2014/main" id="{41F8A22E-2289-3F8E-90D5-864CD2770F14}"/>
              </a:ext>
            </a:extLst>
          </p:cNvPr>
          <p:cNvPicPr>
            <a:picLocks noChangeAspect="1"/>
          </p:cNvPicPr>
          <p:nvPr/>
        </p:nvPicPr>
        <p:blipFill>
          <a:blip r:embed="rId2"/>
          <a:srcRect l="1234" t="11324" r="89254" b="80114"/>
          <a:stretch/>
        </p:blipFill>
        <p:spPr>
          <a:xfrm>
            <a:off x="8321788" y="5206621"/>
            <a:ext cx="3263067" cy="1651379"/>
          </a:xfrm>
          <a:prstGeom prst="rect">
            <a:avLst/>
          </a:prstGeom>
        </p:spPr>
      </p:pic>
    </p:spTree>
    <p:extLst>
      <p:ext uri="{BB962C8B-B14F-4D97-AF65-F5344CB8AC3E}">
        <p14:creationId xmlns:p14="http://schemas.microsoft.com/office/powerpoint/2010/main" val="4159844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7A3D0D3-C2D7-8279-EE7C-A5DECC94C7FE}"/>
              </a:ext>
            </a:extLst>
          </p:cNvPr>
          <p:cNvSpPr txBox="1">
            <a:spLocks/>
          </p:cNvSpPr>
          <p:nvPr/>
        </p:nvSpPr>
        <p:spPr>
          <a:xfrm rot="16200000">
            <a:off x="-2440893" y="3355752"/>
            <a:ext cx="5920371" cy="73741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a:solidFill>
                  <a:srgbClr val="2D8B72"/>
                </a:solidFill>
              </a:rPr>
              <a:t>Language (French)</a:t>
            </a:r>
          </a:p>
        </p:txBody>
      </p:sp>
      <p:graphicFrame>
        <p:nvGraphicFramePr>
          <p:cNvPr id="15" name="Content Placeholder 4">
            <a:extLst>
              <a:ext uri="{FF2B5EF4-FFF2-40B4-BE49-F238E27FC236}">
                <a16:creationId xmlns:a16="http://schemas.microsoft.com/office/drawing/2014/main" id="{127F9178-0EC1-A120-4C34-ADF5E4B98340}"/>
              </a:ext>
            </a:extLst>
          </p:cNvPr>
          <p:cNvGraphicFramePr>
            <a:graphicFrameLocks/>
          </p:cNvGraphicFramePr>
          <p:nvPr>
            <p:extLst>
              <p:ext uri="{D42A27DB-BD31-4B8C-83A1-F6EECF244321}">
                <p14:modId xmlns:p14="http://schemas.microsoft.com/office/powerpoint/2010/main" val="3252974513"/>
              </p:ext>
            </p:extLst>
          </p:nvPr>
        </p:nvGraphicFramePr>
        <p:xfrm>
          <a:off x="888001" y="446459"/>
          <a:ext cx="10696854" cy="2067122"/>
        </p:xfrm>
        <a:graphic>
          <a:graphicData uri="http://schemas.openxmlformats.org/drawingml/2006/table">
            <a:tbl>
              <a:tblPr firstRow="1" bandRow="1">
                <a:tableStyleId>{5C22544A-7EE6-4342-B048-85BDC9FD1C3A}</a:tableStyleId>
              </a:tblPr>
              <a:tblGrid>
                <a:gridCol w="1782809">
                  <a:extLst>
                    <a:ext uri="{9D8B030D-6E8A-4147-A177-3AD203B41FA5}">
                      <a16:colId xmlns:a16="http://schemas.microsoft.com/office/drawing/2014/main" val="3569220170"/>
                    </a:ext>
                  </a:extLst>
                </a:gridCol>
                <a:gridCol w="1782809">
                  <a:extLst>
                    <a:ext uri="{9D8B030D-6E8A-4147-A177-3AD203B41FA5}">
                      <a16:colId xmlns:a16="http://schemas.microsoft.com/office/drawing/2014/main" val="1677663167"/>
                    </a:ext>
                  </a:extLst>
                </a:gridCol>
                <a:gridCol w="1782809">
                  <a:extLst>
                    <a:ext uri="{9D8B030D-6E8A-4147-A177-3AD203B41FA5}">
                      <a16:colId xmlns:a16="http://schemas.microsoft.com/office/drawing/2014/main" val="3456001145"/>
                    </a:ext>
                  </a:extLst>
                </a:gridCol>
                <a:gridCol w="1782809">
                  <a:extLst>
                    <a:ext uri="{9D8B030D-6E8A-4147-A177-3AD203B41FA5}">
                      <a16:colId xmlns:a16="http://schemas.microsoft.com/office/drawing/2014/main" val="2698806683"/>
                    </a:ext>
                  </a:extLst>
                </a:gridCol>
                <a:gridCol w="1782809">
                  <a:extLst>
                    <a:ext uri="{9D8B030D-6E8A-4147-A177-3AD203B41FA5}">
                      <a16:colId xmlns:a16="http://schemas.microsoft.com/office/drawing/2014/main" val="354887872"/>
                    </a:ext>
                  </a:extLst>
                </a:gridCol>
                <a:gridCol w="1782809">
                  <a:extLst>
                    <a:ext uri="{9D8B030D-6E8A-4147-A177-3AD203B41FA5}">
                      <a16:colId xmlns:a16="http://schemas.microsoft.com/office/drawing/2014/main" val="1119331153"/>
                    </a:ext>
                  </a:extLst>
                </a:gridCol>
              </a:tblGrid>
              <a:tr h="353506">
                <a:tc gridSpan="2">
                  <a:txBody>
                    <a:bodyPr/>
                    <a:lstStyle/>
                    <a:p>
                      <a:pPr algn="ctr"/>
                      <a:endParaRPr lang="en-GB" dirty="0">
                        <a:solidFill>
                          <a:schemeClr val="bg1"/>
                        </a:solidFill>
                      </a:endParaRPr>
                    </a:p>
                    <a:p>
                      <a:pPr algn="ctr"/>
                      <a:r>
                        <a:rPr lang="en-GB" dirty="0">
                          <a:solidFill>
                            <a:schemeClr val="bg1"/>
                          </a:solidFill>
                        </a:rPr>
                        <a:t>Autumn</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pPr algn="ctr"/>
                      <a:endParaRPr lang="en-GB" dirty="0"/>
                    </a:p>
                  </a:txBody>
                  <a:tcPr/>
                </a:tc>
                <a:tc gridSpan="2">
                  <a:txBody>
                    <a:bodyPr/>
                    <a:lstStyle/>
                    <a:p>
                      <a:pPr algn="ctr"/>
                      <a:endParaRPr lang="en-GB" dirty="0">
                        <a:solidFill>
                          <a:schemeClr val="bg1"/>
                        </a:solidFill>
                      </a:endParaRPr>
                    </a:p>
                    <a:p>
                      <a:pPr algn="ctr"/>
                      <a:r>
                        <a:rPr lang="en-GB" dirty="0">
                          <a:solidFill>
                            <a:schemeClr val="bg1"/>
                          </a:solidFill>
                        </a:rPr>
                        <a:t>Spring</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tc gridSpan="2">
                  <a:txBody>
                    <a:bodyPr/>
                    <a:lstStyle/>
                    <a:p>
                      <a:pPr algn="ctr"/>
                      <a:endParaRPr lang="en-GB" dirty="0">
                        <a:solidFill>
                          <a:schemeClr val="bg1"/>
                        </a:solidFill>
                      </a:endParaRPr>
                    </a:p>
                    <a:p>
                      <a:pPr algn="ctr"/>
                      <a:r>
                        <a:rPr lang="en-GB" dirty="0">
                          <a:solidFill>
                            <a:schemeClr val="bg1"/>
                          </a:solidFill>
                        </a:rPr>
                        <a:t>Summer</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extLst>
                  <a:ext uri="{0D108BD9-81ED-4DB2-BD59-A6C34878D82A}">
                    <a16:rowId xmlns:a16="http://schemas.microsoft.com/office/drawing/2014/main" val="500122434"/>
                  </a:ext>
                </a:extLst>
              </a:tr>
              <a:tr h="1427042">
                <a:tc>
                  <a:txBody>
                    <a:bodyPr/>
                    <a:lstStyle/>
                    <a:p>
                      <a:r>
                        <a:rPr lang="en-GB" sz="1400" dirty="0">
                          <a:solidFill>
                            <a:srgbClr val="29235C"/>
                          </a:solidFill>
                        </a:rPr>
                        <a:t>Phonetics </a:t>
                      </a:r>
                    </a:p>
                    <a:p>
                      <a:endParaRPr lang="en-GB" sz="1400" dirty="0">
                        <a:solidFill>
                          <a:srgbClr val="29235C"/>
                        </a:solidFill>
                      </a:endParaRPr>
                    </a:p>
                    <a:p>
                      <a:r>
                        <a:rPr lang="en-GB" sz="1400" dirty="0">
                          <a:solidFill>
                            <a:srgbClr val="29235C"/>
                          </a:solidFill>
                        </a:rPr>
                        <a:t>I Am Learning Fr/</a:t>
                      </a:r>
                      <a:r>
                        <a:rPr lang="en-GB" sz="1400" dirty="0" err="1">
                          <a:solidFill>
                            <a:srgbClr val="29235C"/>
                          </a:solidFill>
                        </a:rPr>
                        <a:t>Sp</a:t>
                      </a:r>
                      <a:r>
                        <a:rPr lang="en-GB" sz="1400" dirty="0">
                          <a:solidFill>
                            <a:srgbClr val="29235C"/>
                          </a:solidFill>
                        </a:rPr>
                        <a:t>/It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rgbClr val="29235C"/>
                          </a:solidFill>
                        </a:rPr>
                        <a:t>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rgbClr val="29235C"/>
                          </a:solidFill>
                        </a:rPr>
                        <a:t>Instruments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rgbClr val="29235C"/>
                          </a:solidFill>
                        </a:rPr>
                        <a:t>I am able to…</a:t>
                      </a:r>
                    </a:p>
                    <a:p>
                      <a:endParaRPr lang="en-GB" sz="1400" dirty="0">
                        <a:solidFill>
                          <a:srgbClr val="29235C"/>
                        </a:solidFill>
                      </a:endParaRPr>
                    </a:p>
                    <a:p>
                      <a:r>
                        <a:rPr lang="en-GB" sz="1400" dirty="0">
                          <a:solidFill>
                            <a:srgbClr val="29235C"/>
                          </a:solidFill>
                        </a:rPr>
                        <a:t>I know how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rgbClr val="29235C"/>
                          </a:solidFill>
                        </a:rPr>
                        <a:t>Fruits/Vegetables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rgbClr val="29235C"/>
                          </a:solidFill>
                        </a:rPr>
                        <a:t>Ice-Creams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005722"/>
                  </a:ext>
                </a:extLst>
              </a:tr>
            </a:tbl>
          </a:graphicData>
        </a:graphic>
      </p:graphicFrame>
      <p:pic>
        <p:nvPicPr>
          <p:cNvPr id="3" name="Picture 2">
            <a:extLst>
              <a:ext uri="{FF2B5EF4-FFF2-40B4-BE49-F238E27FC236}">
                <a16:creationId xmlns:a16="http://schemas.microsoft.com/office/drawing/2014/main" id="{D2633204-DD40-569D-341D-6EAFD8817A2A}"/>
              </a:ext>
            </a:extLst>
          </p:cNvPr>
          <p:cNvPicPr>
            <a:picLocks noChangeAspect="1"/>
          </p:cNvPicPr>
          <p:nvPr/>
        </p:nvPicPr>
        <p:blipFill>
          <a:blip r:embed="rId2"/>
          <a:srcRect l="8506" t="15705" r="75821" b="78122"/>
          <a:stretch/>
        </p:blipFill>
        <p:spPr>
          <a:xfrm>
            <a:off x="4299045" y="4798252"/>
            <a:ext cx="7285810" cy="1613289"/>
          </a:xfrm>
          <a:prstGeom prst="rect">
            <a:avLst/>
          </a:prstGeom>
        </p:spPr>
      </p:pic>
    </p:spTree>
    <p:extLst>
      <p:ext uri="{BB962C8B-B14F-4D97-AF65-F5344CB8AC3E}">
        <p14:creationId xmlns:p14="http://schemas.microsoft.com/office/powerpoint/2010/main" val="3792940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7A3D0D3-C2D7-8279-EE7C-A5DECC94C7FE}"/>
              </a:ext>
            </a:extLst>
          </p:cNvPr>
          <p:cNvSpPr txBox="1">
            <a:spLocks/>
          </p:cNvSpPr>
          <p:nvPr/>
        </p:nvSpPr>
        <p:spPr>
          <a:xfrm rot="16200000">
            <a:off x="-1804154" y="3992490"/>
            <a:ext cx="4646894" cy="73741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2D8B72"/>
                </a:solidFill>
              </a:rPr>
              <a:t>PSHE and RSE</a:t>
            </a:r>
          </a:p>
        </p:txBody>
      </p:sp>
      <p:graphicFrame>
        <p:nvGraphicFramePr>
          <p:cNvPr id="15" name="Content Placeholder 4">
            <a:extLst>
              <a:ext uri="{FF2B5EF4-FFF2-40B4-BE49-F238E27FC236}">
                <a16:creationId xmlns:a16="http://schemas.microsoft.com/office/drawing/2014/main" id="{127F9178-0EC1-A120-4C34-ADF5E4B98340}"/>
              </a:ext>
            </a:extLst>
          </p:cNvPr>
          <p:cNvGraphicFramePr>
            <a:graphicFrameLocks/>
          </p:cNvGraphicFramePr>
          <p:nvPr>
            <p:extLst>
              <p:ext uri="{D42A27DB-BD31-4B8C-83A1-F6EECF244321}">
                <p14:modId xmlns:p14="http://schemas.microsoft.com/office/powerpoint/2010/main" val="1232179514"/>
              </p:ext>
            </p:extLst>
          </p:nvPr>
        </p:nvGraphicFramePr>
        <p:xfrm>
          <a:off x="888001" y="446459"/>
          <a:ext cx="10696854" cy="3413760"/>
        </p:xfrm>
        <a:graphic>
          <a:graphicData uri="http://schemas.openxmlformats.org/drawingml/2006/table">
            <a:tbl>
              <a:tblPr firstRow="1" bandRow="1">
                <a:tableStyleId>{5C22544A-7EE6-4342-B048-85BDC9FD1C3A}</a:tableStyleId>
              </a:tblPr>
              <a:tblGrid>
                <a:gridCol w="1782809">
                  <a:extLst>
                    <a:ext uri="{9D8B030D-6E8A-4147-A177-3AD203B41FA5}">
                      <a16:colId xmlns:a16="http://schemas.microsoft.com/office/drawing/2014/main" val="3569220170"/>
                    </a:ext>
                  </a:extLst>
                </a:gridCol>
                <a:gridCol w="1782809">
                  <a:extLst>
                    <a:ext uri="{9D8B030D-6E8A-4147-A177-3AD203B41FA5}">
                      <a16:colId xmlns:a16="http://schemas.microsoft.com/office/drawing/2014/main" val="1677663167"/>
                    </a:ext>
                  </a:extLst>
                </a:gridCol>
                <a:gridCol w="1782809">
                  <a:extLst>
                    <a:ext uri="{9D8B030D-6E8A-4147-A177-3AD203B41FA5}">
                      <a16:colId xmlns:a16="http://schemas.microsoft.com/office/drawing/2014/main" val="3456001145"/>
                    </a:ext>
                  </a:extLst>
                </a:gridCol>
                <a:gridCol w="1782809">
                  <a:extLst>
                    <a:ext uri="{9D8B030D-6E8A-4147-A177-3AD203B41FA5}">
                      <a16:colId xmlns:a16="http://schemas.microsoft.com/office/drawing/2014/main" val="2698806683"/>
                    </a:ext>
                  </a:extLst>
                </a:gridCol>
                <a:gridCol w="1782809">
                  <a:extLst>
                    <a:ext uri="{9D8B030D-6E8A-4147-A177-3AD203B41FA5}">
                      <a16:colId xmlns:a16="http://schemas.microsoft.com/office/drawing/2014/main" val="354887872"/>
                    </a:ext>
                  </a:extLst>
                </a:gridCol>
                <a:gridCol w="1782809">
                  <a:extLst>
                    <a:ext uri="{9D8B030D-6E8A-4147-A177-3AD203B41FA5}">
                      <a16:colId xmlns:a16="http://schemas.microsoft.com/office/drawing/2014/main" val="1119331153"/>
                    </a:ext>
                  </a:extLst>
                </a:gridCol>
              </a:tblGrid>
              <a:tr h="353506">
                <a:tc gridSpan="2">
                  <a:txBody>
                    <a:bodyPr/>
                    <a:lstStyle/>
                    <a:p>
                      <a:pPr algn="ctr"/>
                      <a:endParaRPr lang="en-GB" dirty="0">
                        <a:solidFill>
                          <a:schemeClr val="bg1"/>
                        </a:solidFill>
                      </a:endParaRPr>
                    </a:p>
                    <a:p>
                      <a:pPr algn="ctr"/>
                      <a:r>
                        <a:rPr lang="en-GB" dirty="0">
                          <a:solidFill>
                            <a:schemeClr val="bg1"/>
                          </a:solidFill>
                        </a:rPr>
                        <a:t>Autumn</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pPr algn="ctr"/>
                      <a:endParaRPr lang="en-GB" dirty="0"/>
                    </a:p>
                  </a:txBody>
                  <a:tcPr/>
                </a:tc>
                <a:tc gridSpan="2">
                  <a:txBody>
                    <a:bodyPr/>
                    <a:lstStyle/>
                    <a:p>
                      <a:pPr algn="ctr"/>
                      <a:endParaRPr lang="en-GB" dirty="0">
                        <a:solidFill>
                          <a:schemeClr val="bg1"/>
                        </a:solidFill>
                      </a:endParaRPr>
                    </a:p>
                    <a:p>
                      <a:pPr algn="ctr"/>
                      <a:r>
                        <a:rPr lang="en-GB" dirty="0">
                          <a:solidFill>
                            <a:schemeClr val="bg1"/>
                          </a:solidFill>
                        </a:rPr>
                        <a:t>Spring</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tc gridSpan="2">
                  <a:txBody>
                    <a:bodyPr/>
                    <a:lstStyle/>
                    <a:p>
                      <a:pPr algn="ctr"/>
                      <a:endParaRPr lang="en-GB" dirty="0">
                        <a:solidFill>
                          <a:schemeClr val="bg1"/>
                        </a:solidFill>
                      </a:endParaRPr>
                    </a:p>
                    <a:p>
                      <a:pPr algn="ctr"/>
                      <a:r>
                        <a:rPr lang="en-GB" dirty="0">
                          <a:solidFill>
                            <a:schemeClr val="bg1"/>
                          </a:solidFill>
                        </a:rPr>
                        <a:t>Summer</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extLst>
                  <a:ext uri="{0D108BD9-81ED-4DB2-BD59-A6C34878D82A}">
                    <a16:rowId xmlns:a16="http://schemas.microsoft.com/office/drawing/2014/main" val="500122434"/>
                  </a:ext>
                </a:extLst>
              </a:tr>
              <a:tr h="1427042">
                <a:tc>
                  <a:txBody>
                    <a:bodyPr/>
                    <a:lstStyle/>
                    <a:p>
                      <a:pPr algn="ctr"/>
                      <a:r>
                        <a:rPr lang="en-GB" sz="1100" b="1" u="none" dirty="0">
                          <a:solidFill>
                            <a:srgbClr val="29235C"/>
                          </a:solidFill>
                        </a:rPr>
                        <a:t>Family and relationships</a:t>
                      </a:r>
                    </a:p>
                    <a:p>
                      <a:pPr algn="ctr"/>
                      <a:endParaRPr lang="en-GB" sz="1100" b="1" u="none" dirty="0">
                        <a:solidFill>
                          <a:srgbClr val="29235C"/>
                        </a:solidFill>
                      </a:endParaRPr>
                    </a:p>
                    <a:p>
                      <a:pPr algn="ctr"/>
                      <a:endParaRPr lang="en-GB" sz="1100" b="1" u="none" dirty="0">
                        <a:solidFill>
                          <a:srgbClr val="29235C"/>
                        </a:solidFill>
                      </a:endParaRPr>
                    </a:p>
                    <a:p>
                      <a:pPr algn="l"/>
                      <a:r>
                        <a:rPr lang="en-GB" sz="1100" dirty="0">
                          <a:solidFill>
                            <a:srgbClr val="29235C"/>
                          </a:solidFill>
                        </a:rPr>
                        <a:t>• Introduction to RSE </a:t>
                      </a:r>
                    </a:p>
                    <a:p>
                      <a:pPr algn="l"/>
                      <a:r>
                        <a:rPr lang="en-GB" sz="1100" dirty="0">
                          <a:solidFill>
                            <a:srgbClr val="29235C"/>
                          </a:solidFill>
                        </a:rPr>
                        <a:t>• Healthy families </a:t>
                      </a:r>
                    </a:p>
                    <a:p>
                      <a:pPr algn="l"/>
                      <a:r>
                        <a:rPr lang="en-GB" sz="1100" dirty="0">
                          <a:solidFill>
                            <a:srgbClr val="29235C"/>
                          </a:solidFill>
                        </a:rPr>
                        <a:t>• Friendships - conflict </a:t>
                      </a:r>
                    </a:p>
                    <a:p>
                      <a:pPr algn="l"/>
                      <a:r>
                        <a:rPr lang="en-GB" sz="1100" dirty="0">
                          <a:solidFill>
                            <a:srgbClr val="29235C"/>
                          </a:solidFill>
                        </a:rPr>
                        <a:t>• Effective communication </a:t>
                      </a:r>
                    </a:p>
                    <a:p>
                      <a:pPr algn="l"/>
                      <a:r>
                        <a:rPr lang="en-GB" sz="1100" dirty="0">
                          <a:solidFill>
                            <a:srgbClr val="29235C"/>
                          </a:solidFill>
                        </a:rPr>
                        <a:t>• Learning who to trust </a:t>
                      </a:r>
                    </a:p>
                    <a:p>
                      <a:pPr algn="l"/>
                      <a:r>
                        <a:rPr lang="en-GB" sz="1100" dirty="0">
                          <a:solidFill>
                            <a:srgbClr val="29235C"/>
                          </a:solidFill>
                        </a:rPr>
                        <a:t>• Respecting differences </a:t>
                      </a:r>
                    </a:p>
                    <a:p>
                      <a:pPr algn="l"/>
                      <a:r>
                        <a:rPr lang="en-GB" sz="1100" dirty="0">
                          <a:solidFill>
                            <a:srgbClr val="29235C"/>
                          </a:solidFill>
                        </a:rPr>
                        <a:t>• Stereotyping</a:t>
                      </a:r>
                      <a:endParaRPr lang="en-GB" sz="1100" b="1"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Safety and the changing body</a:t>
                      </a:r>
                    </a:p>
                    <a:p>
                      <a:endParaRPr lang="en-GB" sz="1100" dirty="0">
                        <a:solidFill>
                          <a:srgbClr val="29235C"/>
                        </a:solidFill>
                      </a:endParaRPr>
                    </a:p>
                    <a:p>
                      <a:r>
                        <a:rPr lang="en-GB" sz="1100" dirty="0">
                          <a:solidFill>
                            <a:srgbClr val="29235C"/>
                          </a:solidFill>
                        </a:rPr>
                        <a:t>• Basic first aid </a:t>
                      </a:r>
                    </a:p>
                    <a:p>
                      <a:r>
                        <a:rPr lang="en-GB" sz="1100" dirty="0">
                          <a:solidFill>
                            <a:srgbClr val="29235C"/>
                          </a:solidFill>
                        </a:rPr>
                        <a:t>• Communicating safely online </a:t>
                      </a:r>
                    </a:p>
                    <a:p>
                      <a:r>
                        <a:rPr lang="en-GB" sz="1100" dirty="0">
                          <a:solidFill>
                            <a:srgbClr val="29235C"/>
                          </a:solidFill>
                        </a:rPr>
                        <a:t>• Online safety </a:t>
                      </a:r>
                    </a:p>
                    <a:p>
                      <a:r>
                        <a:rPr lang="en-GB" sz="1100" dirty="0">
                          <a:solidFill>
                            <a:srgbClr val="29235C"/>
                          </a:solidFill>
                        </a:rPr>
                        <a:t>• Fake emails </a:t>
                      </a:r>
                    </a:p>
                    <a:p>
                      <a:r>
                        <a:rPr lang="en-GB" sz="1100" dirty="0">
                          <a:solidFill>
                            <a:srgbClr val="29235C"/>
                          </a:solidFill>
                        </a:rPr>
                        <a:t>• Drugs, alcohol &amp; tobacco </a:t>
                      </a:r>
                    </a:p>
                    <a:p>
                      <a:r>
                        <a:rPr lang="en-GB" sz="1100" dirty="0">
                          <a:solidFill>
                            <a:srgbClr val="29235C"/>
                          </a:solidFill>
                        </a:rPr>
                        <a:t>• Keeping safe out and about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Health and wellbeing</a:t>
                      </a:r>
                    </a:p>
                    <a:p>
                      <a:endParaRPr lang="en-GB" sz="1100" dirty="0">
                        <a:solidFill>
                          <a:srgbClr val="29235C"/>
                        </a:solidFill>
                      </a:endParaRPr>
                    </a:p>
                    <a:p>
                      <a:endParaRPr lang="en-GB" sz="1100" dirty="0">
                        <a:solidFill>
                          <a:srgbClr val="29235C"/>
                        </a:solidFill>
                      </a:endParaRPr>
                    </a:p>
                    <a:p>
                      <a:r>
                        <a:rPr lang="en-GB" sz="1100" dirty="0">
                          <a:solidFill>
                            <a:srgbClr val="29235C"/>
                          </a:solidFill>
                        </a:rPr>
                        <a:t>• My healthy diary </a:t>
                      </a:r>
                    </a:p>
                    <a:p>
                      <a:r>
                        <a:rPr lang="en-GB" sz="1100" dirty="0">
                          <a:solidFill>
                            <a:srgbClr val="29235C"/>
                          </a:solidFill>
                        </a:rPr>
                        <a:t>• Relaxation </a:t>
                      </a:r>
                    </a:p>
                    <a:p>
                      <a:r>
                        <a:rPr lang="en-GB" sz="1100" dirty="0">
                          <a:solidFill>
                            <a:srgbClr val="29235C"/>
                          </a:solidFill>
                        </a:rPr>
                        <a:t>• Who am I? </a:t>
                      </a:r>
                    </a:p>
                    <a:p>
                      <a:r>
                        <a:rPr lang="en-GB" sz="1100" dirty="0">
                          <a:solidFill>
                            <a:srgbClr val="29235C"/>
                          </a:solidFill>
                        </a:rPr>
                        <a:t>• My superpowers </a:t>
                      </a:r>
                    </a:p>
                    <a:p>
                      <a:r>
                        <a:rPr lang="en-GB" sz="1100" dirty="0">
                          <a:solidFill>
                            <a:srgbClr val="29235C"/>
                          </a:solidFill>
                        </a:rPr>
                        <a:t>• Breaking down barriers </a:t>
                      </a:r>
                    </a:p>
                    <a:p>
                      <a:r>
                        <a:rPr lang="en-GB" sz="1100" dirty="0">
                          <a:solidFill>
                            <a:srgbClr val="29235C"/>
                          </a:solidFill>
                        </a:rPr>
                        <a:t>• Dental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Citizenship</a:t>
                      </a:r>
                    </a:p>
                    <a:p>
                      <a:endParaRPr lang="en-GB" sz="1100" b="1" dirty="0">
                        <a:solidFill>
                          <a:srgbClr val="29235C"/>
                        </a:solidFill>
                      </a:endParaRPr>
                    </a:p>
                    <a:p>
                      <a:endParaRPr lang="en-GB" sz="1100" b="1" dirty="0">
                        <a:solidFill>
                          <a:srgbClr val="29235C"/>
                        </a:solidFill>
                      </a:endParaRPr>
                    </a:p>
                    <a:p>
                      <a:r>
                        <a:rPr lang="en-GB" sz="1100" b="1" dirty="0">
                          <a:solidFill>
                            <a:srgbClr val="29235C"/>
                          </a:solidFill>
                        </a:rPr>
                        <a:t>Responsibility </a:t>
                      </a:r>
                    </a:p>
                    <a:p>
                      <a:r>
                        <a:rPr lang="en-GB" sz="1100" dirty="0">
                          <a:solidFill>
                            <a:srgbClr val="29235C"/>
                          </a:solidFill>
                        </a:rPr>
                        <a:t>• Rights of the child </a:t>
                      </a:r>
                    </a:p>
                    <a:p>
                      <a:r>
                        <a:rPr lang="en-GB" sz="1100" dirty="0">
                          <a:solidFill>
                            <a:srgbClr val="29235C"/>
                          </a:solidFill>
                        </a:rPr>
                        <a:t>• Rights and responsibilities </a:t>
                      </a:r>
                    </a:p>
                    <a:p>
                      <a:r>
                        <a:rPr lang="en-GB" sz="1100" dirty="0">
                          <a:solidFill>
                            <a:srgbClr val="29235C"/>
                          </a:solidFill>
                        </a:rPr>
                        <a:t>• Recycling </a:t>
                      </a:r>
                    </a:p>
                    <a:p>
                      <a:endParaRPr lang="en-GB" sz="1100" dirty="0">
                        <a:solidFill>
                          <a:srgbClr val="29235C"/>
                        </a:solidFill>
                      </a:endParaRPr>
                    </a:p>
                    <a:p>
                      <a:r>
                        <a:rPr lang="en-GB" sz="1100" b="1" dirty="0">
                          <a:solidFill>
                            <a:srgbClr val="29235C"/>
                          </a:solidFill>
                        </a:rPr>
                        <a:t>Community</a:t>
                      </a:r>
                      <a:r>
                        <a:rPr lang="en-GB" sz="1100" dirty="0">
                          <a:solidFill>
                            <a:srgbClr val="29235C"/>
                          </a:solidFill>
                        </a:rPr>
                        <a:t> </a:t>
                      </a:r>
                    </a:p>
                    <a:p>
                      <a:r>
                        <a:rPr lang="en-GB" sz="1100" dirty="0">
                          <a:solidFill>
                            <a:srgbClr val="29235C"/>
                          </a:solidFill>
                        </a:rPr>
                        <a:t>• Local community groups • Charity </a:t>
                      </a:r>
                    </a:p>
                    <a:p>
                      <a:endParaRPr lang="en-GB" sz="1100" dirty="0">
                        <a:solidFill>
                          <a:srgbClr val="29235C"/>
                        </a:solidFill>
                      </a:endParaRPr>
                    </a:p>
                    <a:p>
                      <a:r>
                        <a:rPr lang="en-GB" sz="1100" b="1" dirty="0">
                          <a:solidFill>
                            <a:srgbClr val="29235C"/>
                          </a:solidFill>
                        </a:rPr>
                        <a:t>Democracy </a:t>
                      </a:r>
                    </a:p>
                    <a:p>
                      <a:r>
                        <a:rPr lang="en-GB" sz="1100" dirty="0">
                          <a:solidFill>
                            <a:srgbClr val="29235C"/>
                          </a:solidFill>
                        </a:rPr>
                        <a:t>• Local democracy </a:t>
                      </a:r>
                    </a:p>
                    <a:p>
                      <a:r>
                        <a:rPr lang="en-GB" sz="1100" dirty="0">
                          <a:solidFill>
                            <a:srgbClr val="29235C"/>
                          </a:solidFill>
                        </a:rPr>
                        <a:t>• Rules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Economic wellbeing</a:t>
                      </a:r>
                    </a:p>
                    <a:p>
                      <a:endParaRPr lang="en-GB" sz="1100" b="1" dirty="0">
                        <a:solidFill>
                          <a:srgbClr val="29235C"/>
                        </a:solidFill>
                      </a:endParaRPr>
                    </a:p>
                    <a:p>
                      <a:endParaRPr lang="en-GB" sz="1100" b="1" dirty="0">
                        <a:solidFill>
                          <a:srgbClr val="29235C"/>
                        </a:solidFill>
                      </a:endParaRPr>
                    </a:p>
                    <a:p>
                      <a:r>
                        <a:rPr lang="en-GB" sz="1100" b="1" dirty="0">
                          <a:solidFill>
                            <a:srgbClr val="29235C"/>
                          </a:solidFill>
                        </a:rPr>
                        <a:t>Money </a:t>
                      </a:r>
                    </a:p>
                    <a:p>
                      <a:r>
                        <a:rPr lang="en-GB" sz="1100" dirty="0">
                          <a:solidFill>
                            <a:srgbClr val="29235C"/>
                          </a:solidFill>
                        </a:rPr>
                        <a:t>• Ways of paying </a:t>
                      </a:r>
                    </a:p>
                    <a:p>
                      <a:r>
                        <a:rPr lang="en-GB" sz="1100" dirty="0">
                          <a:solidFill>
                            <a:srgbClr val="29235C"/>
                          </a:solidFill>
                        </a:rPr>
                        <a:t>• Budgeting • How spending affects others </a:t>
                      </a:r>
                    </a:p>
                    <a:p>
                      <a:r>
                        <a:rPr lang="en-GB" sz="1100" dirty="0">
                          <a:solidFill>
                            <a:srgbClr val="29235C"/>
                          </a:solidFill>
                        </a:rPr>
                        <a:t>• Impact of spending </a:t>
                      </a:r>
                    </a:p>
                    <a:p>
                      <a:endParaRPr lang="en-GB" sz="1100" b="1" dirty="0">
                        <a:solidFill>
                          <a:srgbClr val="29235C"/>
                        </a:solidFill>
                      </a:endParaRPr>
                    </a:p>
                    <a:p>
                      <a:r>
                        <a:rPr lang="en-GB" sz="1100" b="1" dirty="0">
                          <a:solidFill>
                            <a:srgbClr val="29235C"/>
                          </a:solidFill>
                        </a:rPr>
                        <a:t>Career and aspirations </a:t>
                      </a:r>
                    </a:p>
                    <a:p>
                      <a:r>
                        <a:rPr lang="en-GB" sz="1100" dirty="0">
                          <a:solidFill>
                            <a:srgbClr val="29235C"/>
                          </a:solidFill>
                        </a:rPr>
                        <a:t>• Jobs and careers </a:t>
                      </a:r>
                    </a:p>
                    <a:p>
                      <a:r>
                        <a:rPr lang="en-GB" sz="1100" dirty="0">
                          <a:solidFill>
                            <a:srgbClr val="29235C"/>
                          </a:solidFill>
                        </a:rPr>
                        <a:t>• Gender and careers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School Transition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005722"/>
                  </a:ext>
                </a:extLst>
              </a:tr>
            </a:tbl>
          </a:graphicData>
        </a:graphic>
      </p:graphicFrame>
      <p:pic>
        <p:nvPicPr>
          <p:cNvPr id="3" name="Picture 2">
            <a:extLst>
              <a:ext uri="{FF2B5EF4-FFF2-40B4-BE49-F238E27FC236}">
                <a16:creationId xmlns:a16="http://schemas.microsoft.com/office/drawing/2014/main" id="{3250A17B-C723-A2C3-1D8E-A572EFDD8317}"/>
              </a:ext>
            </a:extLst>
          </p:cNvPr>
          <p:cNvPicPr>
            <a:picLocks noChangeAspect="1"/>
          </p:cNvPicPr>
          <p:nvPr/>
        </p:nvPicPr>
        <p:blipFill>
          <a:blip r:embed="rId2"/>
          <a:srcRect l="1234" t="11324" r="89254" b="80114"/>
          <a:stretch/>
        </p:blipFill>
        <p:spPr>
          <a:xfrm>
            <a:off x="8321788" y="5033267"/>
            <a:ext cx="3263067" cy="1651379"/>
          </a:xfrm>
          <a:prstGeom prst="rect">
            <a:avLst/>
          </a:prstGeom>
        </p:spPr>
      </p:pic>
    </p:spTree>
    <p:extLst>
      <p:ext uri="{BB962C8B-B14F-4D97-AF65-F5344CB8AC3E}">
        <p14:creationId xmlns:p14="http://schemas.microsoft.com/office/powerpoint/2010/main" val="2563749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7A3D0D3-C2D7-8279-EE7C-A5DECC94C7FE}"/>
              </a:ext>
            </a:extLst>
          </p:cNvPr>
          <p:cNvSpPr txBox="1">
            <a:spLocks/>
          </p:cNvSpPr>
          <p:nvPr/>
        </p:nvSpPr>
        <p:spPr>
          <a:xfrm rot="16200000">
            <a:off x="-1804154" y="3992490"/>
            <a:ext cx="4646894" cy="73741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2D8B72"/>
                </a:solidFill>
              </a:rPr>
              <a:t>Computing</a:t>
            </a:r>
          </a:p>
        </p:txBody>
      </p:sp>
      <p:graphicFrame>
        <p:nvGraphicFramePr>
          <p:cNvPr id="15" name="Content Placeholder 4">
            <a:extLst>
              <a:ext uri="{FF2B5EF4-FFF2-40B4-BE49-F238E27FC236}">
                <a16:creationId xmlns:a16="http://schemas.microsoft.com/office/drawing/2014/main" id="{127F9178-0EC1-A120-4C34-ADF5E4B98340}"/>
              </a:ext>
            </a:extLst>
          </p:cNvPr>
          <p:cNvGraphicFramePr>
            <a:graphicFrameLocks/>
          </p:cNvGraphicFramePr>
          <p:nvPr>
            <p:extLst>
              <p:ext uri="{D42A27DB-BD31-4B8C-83A1-F6EECF244321}">
                <p14:modId xmlns:p14="http://schemas.microsoft.com/office/powerpoint/2010/main" val="3134074498"/>
              </p:ext>
            </p:extLst>
          </p:nvPr>
        </p:nvGraphicFramePr>
        <p:xfrm>
          <a:off x="888001" y="446459"/>
          <a:ext cx="10696854" cy="2067122"/>
        </p:xfrm>
        <a:graphic>
          <a:graphicData uri="http://schemas.openxmlformats.org/drawingml/2006/table">
            <a:tbl>
              <a:tblPr firstRow="1" bandRow="1">
                <a:tableStyleId>{5C22544A-7EE6-4342-B048-85BDC9FD1C3A}</a:tableStyleId>
              </a:tblPr>
              <a:tblGrid>
                <a:gridCol w="1782809">
                  <a:extLst>
                    <a:ext uri="{9D8B030D-6E8A-4147-A177-3AD203B41FA5}">
                      <a16:colId xmlns:a16="http://schemas.microsoft.com/office/drawing/2014/main" val="3569220170"/>
                    </a:ext>
                  </a:extLst>
                </a:gridCol>
                <a:gridCol w="1782809">
                  <a:extLst>
                    <a:ext uri="{9D8B030D-6E8A-4147-A177-3AD203B41FA5}">
                      <a16:colId xmlns:a16="http://schemas.microsoft.com/office/drawing/2014/main" val="1677663167"/>
                    </a:ext>
                  </a:extLst>
                </a:gridCol>
                <a:gridCol w="1782809">
                  <a:extLst>
                    <a:ext uri="{9D8B030D-6E8A-4147-A177-3AD203B41FA5}">
                      <a16:colId xmlns:a16="http://schemas.microsoft.com/office/drawing/2014/main" val="3456001145"/>
                    </a:ext>
                  </a:extLst>
                </a:gridCol>
                <a:gridCol w="1782809">
                  <a:extLst>
                    <a:ext uri="{9D8B030D-6E8A-4147-A177-3AD203B41FA5}">
                      <a16:colId xmlns:a16="http://schemas.microsoft.com/office/drawing/2014/main" val="2698806683"/>
                    </a:ext>
                  </a:extLst>
                </a:gridCol>
                <a:gridCol w="1782809">
                  <a:extLst>
                    <a:ext uri="{9D8B030D-6E8A-4147-A177-3AD203B41FA5}">
                      <a16:colId xmlns:a16="http://schemas.microsoft.com/office/drawing/2014/main" val="354887872"/>
                    </a:ext>
                  </a:extLst>
                </a:gridCol>
                <a:gridCol w="1782809">
                  <a:extLst>
                    <a:ext uri="{9D8B030D-6E8A-4147-A177-3AD203B41FA5}">
                      <a16:colId xmlns:a16="http://schemas.microsoft.com/office/drawing/2014/main" val="1119331153"/>
                    </a:ext>
                  </a:extLst>
                </a:gridCol>
              </a:tblGrid>
              <a:tr h="353506">
                <a:tc gridSpan="2">
                  <a:txBody>
                    <a:bodyPr/>
                    <a:lstStyle/>
                    <a:p>
                      <a:pPr algn="ctr"/>
                      <a:endParaRPr lang="en-GB" dirty="0">
                        <a:solidFill>
                          <a:schemeClr val="bg1"/>
                        </a:solidFill>
                      </a:endParaRPr>
                    </a:p>
                    <a:p>
                      <a:pPr algn="ctr"/>
                      <a:r>
                        <a:rPr lang="en-GB" dirty="0">
                          <a:solidFill>
                            <a:schemeClr val="bg1"/>
                          </a:solidFill>
                        </a:rPr>
                        <a:t>Autumn</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pPr algn="ctr"/>
                      <a:endParaRPr lang="en-GB" dirty="0"/>
                    </a:p>
                  </a:txBody>
                  <a:tcPr/>
                </a:tc>
                <a:tc gridSpan="2">
                  <a:txBody>
                    <a:bodyPr/>
                    <a:lstStyle/>
                    <a:p>
                      <a:pPr algn="ctr"/>
                      <a:endParaRPr lang="en-GB" dirty="0">
                        <a:solidFill>
                          <a:schemeClr val="bg1"/>
                        </a:solidFill>
                      </a:endParaRPr>
                    </a:p>
                    <a:p>
                      <a:pPr algn="ctr"/>
                      <a:r>
                        <a:rPr lang="en-GB" dirty="0">
                          <a:solidFill>
                            <a:schemeClr val="bg1"/>
                          </a:solidFill>
                        </a:rPr>
                        <a:t>Spring</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tc gridSpan="2">
                  <a:txBody>
                    <a:bodyPr/>
                    <a:lstStyle/>
                    <a:p>
                      <a:pPr algn="ctr"/>
                      <a:endParaRPr lang="en-GB" dirty="0">
                        <a:solidFill>
                          <a:schemeClr val="bg1"/>
                        </a:solidFill>
                      </a:endParaRPr>
                    </a:p>
                    <a:p>
                      <a:pPr algn="ctr"/>
                      <a:r>
                        <a:rPr lang="en-GB" dirty="0">
                          <a:solidFill>
                            <a:schemeClr val="bg1"/>
                          </a:solidFill>
                        </a:rPr>
                        <a:t>Summer</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extLst>
                  <a:ext uri="{0D108BD9-81ED-4DB2-BD59-A6C34878D82A}">
                    <a16:rowId xmlns:a16="http://schemas.microsoft.com/office/drawing/2014/main" val="500122434"/>
                  </a:ext>
                </a:extLst>
              </a:tr>
              <a:tr h="1427042">
                <a:tc>
                  <a:txBody>
                    <a:bodyPr/>
                    <a:lstStyle/>
                    <a:p>
                      <a:r>
                        <a:rPr lang="en-GB" sz="1400" b="1" u="none" dirty="0">
                          <a:solidFill>
                            <a:srgbClr val="29235C"/>
                          </a:solidFill>
                        </a:rPr>
                        <a:t>Unit 3.1 – Coding</a:t>
                      </a:r>
                    </a:p>
                    <a:p>
                      <a:endParaRPr lang="en-GB" sz="1400" b="1" u="none" dirty="0">
                        <a:solidFill>
                          <a:srgbClr val="29235C"/>
                        </a:solidFill>
                      </a:endParaRPr>
                    </a:p>
                    <a:p>
                      <a:endParaRPr lang="en-GB" sz="1400" b="0" u="none"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dirty="0">
                          <a:solidFill>
                            <a:srgbClr val="29235C"/>
                          </a:solidFill>
                        </a:rPr>
                        <a:t>Unit 3.2 – Online Safety</a:t>
                      </a:r>
                      <a:endParaRPr lang="en-GB" sz="1400" b="1" dirty="0">
                        <a:solidFill>
                          <a:srgbClr val="29235C"/>
                        </a:solidFill>
                      </a:endParaRPr>
                    </a:p>
                    <a:p>
                      <a:endParaRPr lang="en-GB" sz="1400" dirty="0">
                        <a:solidFill>
                          <a:srgbClr val="29235C"/>
                        </a:solidFill>
                      </a:endParaRPr>
                    </a:p>
                    <a:p>
                      <a:r>
                        <a:rPr lang="en-GB" sz="1400" b="1" dirty="0">
                          <a:solidFill>
                            <a:srgbClr val="29235C"/>
                          </a:solidFill>
                        </a:rPr>
                        <a:t>Unit 3.3 - Spreadsheets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rgbClr val="29235C"/>
                          </a:solidFill>
                        </a:rPr>
                        <a:t>Unit 3.4 – Touch Typing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rgbClr val="29235C"/>
                          </a:solidFill>
                        </a:rPr>
                        <a:t>Unit 3.5 - 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rgbClr val="29235C"/>
                          </a:solidFill>
                        </a:rPr>
                        <a:t>Unit 3.6 – Branching Databases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rgbClr val="29235C"/>
                          </a:solidFill>
                        </a:rPr>
                        <a:t>Unit 3.7 – Simulations</a:t>
                      </a:r>
                    </a:p>
                    <a:p>
                      <a:endParaRPr lang="en-GB" sz="1400" b="1" dirty="0">
                        <a:solidFill>
                          <a:srgbClr val="29235C"/>
                        </a:solidFill>
                      </a:endParaRPr>
                    </a:p>
                    <a:p>
                      <a:r>
                        <a:rPr lang="en-GB" sz="1400" b="1" dirty="0">
                          <a:solidFill>
                            <a:srgbClr val="29235C"/>
                          </a:solidFill>
                        </a:rPr>
                        <a:t>Unit 3.8 - Graphing</a:t>
                      </a:r>
                    </a:p>
                    <a:p>
                      <a:endParaRPr lang="en-GB" sz="1400" b="1"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005722"/>
                  </a:ext>
                </a:extLst>
              </a:tr>
            </a:tbl>
          </a:graphicData>
        </a:graphic>
      </p:graphicFrame>
      <p:pic>
        <p:nvPicPr>
          <p:cNvPr id="3" name="Picture 2">
            <a:extLst>
              <a:ext uri="{FF2B5EF4-FFF2-40B4-BE49-F238E27FC236}">
                <a16:creationId xmlns:a16="http://schemas.microsoft.com/office/drawing/2014/main" id="{8B30353B-3E84-21D5-692C-DD43D88AA9E0}"/>
              </a:ext>
            </a:extLst>
          </p:cNvPr>
          <p:cNvPicPr>
            <a:picLocks noChangeAspect="1"/>
          </p:cNvPicPr>
          <p:nvPr/>
        </p:nvPicPr>
        <p:blipFill>
          <a:blip r:embed="rId2"/>
          <a:srcRect l="4980" t="14311" r="79515" b="61597"/>
          <a:stretch/>
        </p:blipFill>
        <p:spPr>
          <a:xfrm>
            <a:off x="8493017" y="3261815"/>
            <a:ext cx="3105046" cy="2712452"/>
          </a:xfrm>
          <a:prstGeom prst="rect">
            <a:avLst/>
          </a:prstGeom>
        </p:spPr>
      </p:pic>
    </p:spTree>
    <p:extLst>
      <p:ext uri="{BB962C8B-B14F-4D97-AF65-F5344CB8AC3E}">
        <p14:creationId xmlns:p14="http://schemas.microsoft.com/office/powerpoint/2010/main" val="339385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D8550-DF83-43A3-485C-488D760F1531}"/>
              </a:ext>
            </a:extLst>
          </p:cNvPr>
          <p:cNvSpPr>
            <a:spLocks noGrp="1"/>
          </p:cNvSpPr>
          <p:nvPr>
            <p:ph type="title"/>
          </p:nvPr>
        </p:nvSpPr>
        <p:spPr>
          <a:xfrm rot="16200000">
            <a:off x="-1804154" y="3992490"/>
            <a:ext cx="4646894" cy="737418"/>
          </a:xfrm>
        </p:spPr>
        <p:txBody>
          <a:bodyPr>
            <a:normAutofit fontScale="90000"/>
          </a:bodyPr>
          <a:lstStyle/>
          <a:p>
            <a:r>
              <a:rPr lang="en-GB" sz="4800" b="1" dirty="0">
                <a:solidFill>
                  <a:srgbClr val="2D8B72"/>
                </a:solidFill>
              </a:rPr>
              <a:t>Reading</a:t>
            </a:r>
          </a:p>
        </p:txBody>
      </p:sp>
      <p:graphicFrame>
        <p:nvGraphicFramePr>
          <p:cNvPr id="5" name="Content Placeholder 4">
            <a:extLst>
              <a:ext uri="{FF2B5EF4-FFF2-40B4-BE49-F238E27FC236}">
                <a16:creationId xmlns:a16="http://schemas.microsoft.com/office/drawing/2014/main" id="{FEAE2EDB-3D61-F1EB-47C2-003580264907}"/>
              </a:ext>
            </a:extLst>
          </p:cNvPr>
          <p:cNvGraphicFramePr>
            <a:graphicFrameLocks/>
          </p:cNvGraphicFramePr>
          <p:nvPr>
            <p:extLst>
              <p:ext uri="{D42A27DB-BD31-4B8C-83A1-F6EECF244321}">
                <p14:modId xmlns:p14="http://schemas.microsoft.com/office/powerpoint/2010/main" val="3618709303"/>
              </p:ext>
            </p:extLst>
          </p:nvPr>
        </p:nvGraphicFramePr>
        <p:xfrm>
          <a:off x="813298" y="302547"/>
          <a:ext cx="10931013" cy="6190328"/>
        </p:xfrm>
        <a:graphic>
          <a:graphicData uri="http://schemas.openxmlformats.org/drawingml/2006/table">
            <a:tbl>
              <a:tblPr firstRow="1" bandRow="1">
                <a:tableStyleId>{5C22544A-7EE6-4342-B048-85BDC9FD1C3A}</a:tableStyleId>
              </a:tblPr>
              <a:tblGrid>
                <a:gridCol w="1848874">
                  <a:extLst>
                    <a:ext uri="{9D8B030D-6E8A-4147-A177-3AD203B41FA5}">
                      <a16:colId xmlns:a16="http://schemas.microsoft.com/office/drawing/2014/main" val="3569220170"/>
                    </a:ext>
                  </a:extLst>
                </a:gridCol>
                <a:gridCol w="1848874">
                  <a:extLst>
                    <a:ext uri="{9D8B030D-6E8A-4147-A177-3AD203B41FA5}">
                      <a16:colId xmlns:a16="http://schemas.microsoft.com/office/drawing/2014/main" val="1677663167"/>
                    </a:ext>
                  </a:extLst>
                </a:gridCol>
                <a:gridCol w="1848874">
                  <a:extLst>
                    <a:ext uri="{9D8B030D-6E8A-4147-A177-3AD203B41FA5}">
                      <a16:colId xmlns:a16="http://schemas.microsoft.com/office/drawing/2014/main" val="3456001145"/>
                    </a:ext>
                  </a:extLst>
                </a:gridCol>
                <a:gridCol w="1848874">
                  <a:extLst>
                    <a:ext uri="{9D8B030D-6E8A-4147-A177-3AD203B41FA5}">
                      <a16:colId xmlns:a16="http://schemas.microsoft.com/office/drawing/2014/main" val="2698806683"/>
                    </a:ext>
                  </a:extLst>
                </a:gridCol>
                <a:gridCol w="1972188">
                  <a:extLst>
                    <a:ext uri="{9D8B030D-6E8A-4147-A177-3AD203B41FA5}">
                      <a16:colId xmlns:a16="http://schemas.microsoft.com/office/drawing/2014/main" val="354887872"/>
                    </a:ext>
                  </a:extLst>
                </a:gridCol>
                <a:gridCol w="1563329">
                  <a:extLst>
                    <a:ext uri="{9D8B030D-6E8A-4147-A177-3AD203B41FA5}">
                      <a16:colId xmlns:a16="http://schemas.microsoft.com/office/drawing/2014/main" val="1119331153"/>
                    </a:ext>
                  </a:extLst>
                </a:gridCol>
              </a:tblGrid>
              <a:tr h="701815">
                <a:tc gridSpan="2">
                  <a:txBody>
                    <a:bodyPr/>
                    <a:lstStyle/>
                    <a:p>
                      <a:pPr algn="ctr"/>
                      <a:endParaRPr lang="en-GB" dirty="0">
                        <a:solidFill>
                          <a:schemeClr val="bg1"/>
                        </a:solidFill>
                      </a:endParaRPr>
                    </a:p>
                    <a:p>
                      <a:pPr algn="ctr"/>
                      <a:r>
                        <a:rPr lang="en-GB" dirty="0">
                          <a:solidFill>
                            <a:schemeClr val="bg1"/>
                          </a:solidFill>
                        </a:rPr>
                        <a:t>Autumn</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pPr algn="ctr"/>
                      <a:endParaRPr lang="en-GB" dirty="0"/>
                    </a:p>
                  </a:txBody>
                  <a:tcPr/>
                </a:tc>
                <a:tc gridSpan="2">
                  <a:txBody>
                    <a:bodyPr/>
                    <a:lstStyle/>
                    <a:p>
                      <a:pPr algn="ctr"/>
                      <a:endParaRPr lang="en-GB" dirty="0">
                        <a:solidFill>
                          <a:schemeClr val="bg1"/>
                        </a:solidFill>
                      </a:endParaRPr>
                    </a:p>
                    <a:p>
                      <a:pPr algn="ctr"/>
                      <a:r>
                        <a:rPr lang="en-GB" dirty="0">
                          <a:solidFill>
                            <a:schemeClr val="bg1"/>
                          </a:solidFill>
                        </a:rPr>
                        <a:t>Spring</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tc gridSpan="2">
                  <a:txBody>
                    <a:bodyPr/>
                    <a:lstStyle/>
                    <a:p>
                      <a:pPr algn="ctr"/>
                      <a:endParaRPr lang="en-GB" dirty="0">
                        <a:solidFill>
                          <a:schemeClr val="bg1"/>
                        </a:solidFill>
                      </a:endParaRPr>
                    </a:p>
                    <a:p>
                      <a:pPr algn="ctr"/>
                      <a:r>
                        <a:rPr lang="en-GB" dirty="0">
                          <a:solidFill>
                            <a:schemeClr val="bg1"/>
                          </a:solidFill>
                        </a:rPr>
                        <a:t>Summer</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extLst>
                  <a:ext uri="{0D108BD9-81ED-4DB2-BD59-A6C34878D82A}">
                    <a16:rowId xmlns:a16="http://schemas.microsoft.com/office/drawing/2014/main" val="500122434"/>
                  </a:ext>
                </a:extLst>
              </a:tr>
              <a:tr h="5488513">
                <a:tc>
                  <a:txBody>
                    <a:bodyPr/>
                    <a:lstStyle/>
                    <a:p>
                      <a:pPr algn="ctr"/>
                      <a:endParaRPr lang="en-GB" sz="1300"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b="1" u="sng"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005722"/>
                  </a:ext>
                </a:extLst>
              </a:tr>
            </a:tbl>
          </a:graphicData>
        </a:graphic>
      </p:graphicFrame>
      <p:pic>
        <p:nvPicPr>
          <p:cNvPr id="7" name="Picture 6">
            <a:extLst>
              <a:ext uri="{FF2B5EF4-FFF2-40B4-BE49-F238E27FC236}">
                <a16:creationId xmlns:a16="http://schemas.microsoft.com/office/drawing/2014/main" id="{4FAC7F2A-B12C-94E7-6B4F-FFA271786E23}"/>
              </a:ext>
            </a:extLst>
          </p:cNvPr>
          <p:cNvPicPr>
            <a:picLocks noChangeAspect="1"/>
          </p:cNvPicPr>
          <p:nvPr/>
        </p:nvPicPr>
        <p:blipFill>
          <a:blip r:embed="rId2"/>
          <a:srcRect l="22375" t="22187" r="20806" b="9621"/>
          <a:stretch/>
        </p:blipFill>
        <p:spPr>
          <a:xfrm>
            <a:off x="838200" y="1017016"/>
            <a:ext cx="10881211" cy="5475859"/>
          </a:xfrm>
          <a:prstGeom prst="rect">
            <a:avLst/>
          </a:prstGeom>
        </p:spPr>
      </p:pic>
    </p:spTree>
    <p:extLst>
      <p:ext uri="{BB962C8B-B14F-4D97-AF65-F5344CB8AC3E}">
        <p14:creationId xmlns:p14="http://schemas.microsoft.com/office/powerpoint/2010/main" val="648890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D8550-DF83-43A3-485C-488D760F1531}"/>
              </a:ext>
            </a:extLst>
          </p:cNvPr>
          <p:cNvSpPr>
            <a:spLocks noGrp="1"/>
          </p:cNvSpPr>
          <p:nvPr>
            <p:ph type="title"/>
          </p:nvPr>
        </p:nvSpPr>
        <p:spPr>
          <a:xfrm rot="16200000">
            <a:off x="-1804154" y="3992490"/>
            <a:ext cx="4646894" cy="737418"/>
          </a:xfrm>
        </p:spPr>
        <p:txBody>
          <a:bodyPr>
            <a:normAutofit fontScale="90000"/>
          </a:bodyPr>
          <a:lstStyle/>
          <a:p>
            <a:r>
              <a:rPr lang="en-GB" sz="4800" b="1" dirty="0">
                <a:solidFill>
                  <a:srgbClr val="2D8B72"/>
                </a:solidFill>
              </a:rPr>
              <a:t>English</a:t>
            </a:r>
          </a:p>
        </p:txBody>
      </p:sp>
      <p:graphicFrame>
        <p:nvGraphicFramePr>
          <p:cNvPr id="5" name="Content Placeholder 4">
            <a:extLst>
              <a:ext uri="{FF2B5EF4-FFF2-40B4-BE49-F238E27FC236}">
                <a16:creationId xmlns:a16="http://schemas.microsoft.com/office/drawing/2014/main" id="{FEAE2EDB-3D61-F1EB-47C2-003580264907}"/>
              </a:ext>
            </a:extLst>
          </p:cNvPr>
          <p:cNvGraphicFramePr>
            <a:graphicFrameLocks/>
          </p:cNvGraphicFramePr>
          <p:nvPr>
            <p:extLst>
              <p:ext uri="{D42A27DB-BD31-4B8C-83A1-F6EECF244321}">
                <p14:modId xmlns:p14="http://schemas.microsoft.com/office/powerpoint/2010/main" val="1637616021"/>
              </p:ext>
            </p:extLst>
          </p:nvPr>
        </p:nvGraphicFramePr>
        <p:xfrm>
          <a:off x="813297" y="302547"/>
          <a:ext cx="11118147" cy="3395523"/>
        </p:xfrm>
        <a:graphic>
          <a:graphicData uri="http://schemas.openxmlformats.org/drawingml/2006/table">
            <a:tbl>
              <a:tblPr firstRow="1" bandRow="1">
                <a:tableStyleId>{5C22544A-7EE6-4342-B048-85BDC9FD1C3A}</a:tableStyleId>
              </a:tblPr>
              <a:tblGrid>
                <a:gridCol w="11118147">
                  <a:extLst>
                    <a:ext uri="{9D8B030D-6E8A-4147-A177-3AD203B41FA5}">
                      <a16:colId xmlns:a16="http://schemas.microsoft.com/office/drawing/2014/main" val="3569220170"/>
                    </a:ext>
                  </a:extLst>
                </a:gridCol>
              </a:tblGrid>
              <a:tr h="371010">
                <a:tc>
                  <a:txBody>
                    <a:bodyPr/>
                    <a:lstStyle/>
                    <a:p>
                      <a:pPr algn="ctr"/>
                      <a:endParaRPr lang="en-GB" dirty="0">
                        <a:solidFill>
                          <a:schemeClr val="bg1"/>
                        </a:solidFill>
                      </a:endParaRPr>
                    </a:p>
                    <a:p>
                      <a:pPr algn="ctr"/>
                      <a:r>
                        <a:rPr lang="en-GB" dirty="0">
                          <a:solidFill>
                            <a:schemeClr val="bg1"/>
                          </a:solidFill>
                        </a:rPr>
                        <a:t>Talk4Writing over the Year</a:t>
                      </a:r>
                    </a:p>
                  </a:txBody>
                  <a:tcPr>
                    <a:lnB w="12700" cap="flat" cmpd="sng" algn="ctr">
                      <a:solidFill>
                        <a:schemeClr val="tx1"/>
                      </a:solidFill>
                      <a:prstDash val="solid"/>
                      <a:round/>
                      <a:headEnd type="none" w="med" len="med"/>
                      <a:tailEnd type="none" w="med" len="med"/>
                    </a:lnB>
                    <a:solidFill>
                      <a:srgbClr val="6FBC85"/>
                    </a:solidFill>
                  </a:tcPr>
                </a:tc>
                <a:extLst>
                  <a:ext uri="{0D108BD9-81ED-4DB2-BD59-A6C34878D82A}">
                    <a16:rowId xmlns:a16="http://schemas.microsoft.com/office/drawing/2014/main" val="500122434"/>
                  </a:ext>
                </a:extLst>
              </a:tr>
              <a:tr h="2755443">
                <a:tc>
                  <a:txBody>
                    <a:bodyPr/>
                    <a:lstStyle/>
                    <a:p>
                      <a:pPr algn="l"/>
                      <a:r>
                        <a:rPr lang="en-GB" sz="1300" dirty="0">
                          <a:solidFill>
                            <a:srgbClr val="29235C"/>
                          </a:solidFill>
                        </a:rPr>
                        <a:t>Below are the different writing texts we will be looking at over the year in Year 3. </a:t>
                      </a:r>
                    </a:p>
                    <a:p>
                      <a:pPr algn="l"/>
                      <a:endParaRPr lang="en-GB" sz="1300" dirty="0">
                        <a:solidFill>
                          <a:srgbClr val="29235C"/>
                        </a:solidFill>
                      </a:endParaRPr>
                    </a:p>
                    <a:p>
                      <a:pPr marL="342900" indent="-342900" algn="l">
                        <a:buFont typeface="+mj-lt"/>
                        <a:buAutoNum type="arabicPeriod"/>
                      </a:pPr>
                      <a:r>
                        <a:rPr lang="en-GB" sz="1300" dirty="0">
                          <a:solidFill>
                            <a:srgbClr val="29235C"/>
                          </a:solidFill>
                        </a:rPr>
                        <a:t>Instruction </a:t>
                      </a:r>
                    </a:p>
                    <a:p>
                      <a:pPr marL="342900" indent="-342900" algn="l">
                        <a:buFont typeface="+mj-lt"/>
                        <a:buAutoNum type="arabicPeriod"/>
                      </a:pPr>
                      <a:r>
                        <a:rPr lang="en-GB" sz="1300" dirty="0">
                          <a:solidFill>
                            <a:srgbClr val="29235C"/>
                          </a:solidFill>
                        </a:rPr>
                        <a:t>Narrative </a:t>
                      </a:r>
                    </a:p>
                    <a:p>
                      <a:pPr marL="342900" indent="-342900" algn="l">
                        <a:buFont typeface="+mj-lt"/>
                        <a:buAutoNum type="arabicPeriod"/>
                      </a:pPr>
                      <a:r>
                        <a:rPr lang="en-GB" sz="1300" dirty="0">
                          <a:solidFill>
                            <a:srgbClr val="29235C"/>
                          </a:solidFill>
                        </a:rPr>
                        <a:t>Letter </a:t>
                      </a:r>
                    </a:p>
                    <a:p>
                      <a:pPr marL="342900" indent="-342900" algn="l">
                        <a:buFont typeface="+mj-lt"/>
                        <a:buAutoNum type="arabicPeriod"/>
                      </a:pPr>
                      <a:r>
                        <a:rPr lang="en-GB" sz="1300" dirty="0">
                          <a:solidFill>
                            <a:srgbClr val="29235C"/>
                          </a:solidFill>
                        </a:rPr>
                        <a:t>Narrative (</a:t>
                      </a:r>
                      <a:r>
                        <a:rPr lang="en-GB" sz="1300" dirty="0" err="1">
                          <a:solidFill>
                            <a:srgbClr val="29235C"/>
                          </a:solidFill>
                        </a:rPr>
                        <a:t>Sience</a:t>
                      </a:r>
                      <a:r>
                        <a:rPr lang="en-GB" sz="1300" dirty="0">
                          <a:solidFill>
                            <a:srgbClr val="29235C"/>
                          </a:solidFill>
                        </a:rPr>
                        <a:t> Fiction)</a:t>
                      </a:r>
                    </a:p>
                    <a:p>
                      <a:pPr marL="342900" indent="-342900" algn="l">
                        <a:buFont typeface="+mj-lt"/>
                        <a:buAutoNum type="arabicPeriod"/>
                      </a:pPr>
                      <a:r>
                        <a:rPr lang="en-GB" sz="1300" dirty="0">
                          <a:solidFill>
                            <a:srgbClr val="29235C"/>
                          </a:solidFill>
                        </a:rPr>
                        <a:t>Newspaper</a:t>
                      </a:r>
                    </a:p>
                    <a:p>
                      <a:pPr marL="342900" indent="-342900" algn="l">
                        <a:buFont typeface="+mj-lt"/>
                        <a:buAutoNum type="arabicPeriod"/>
                      </a:pPr>
                      <a:r>
                        <a:rPr lang="en-GB" sz="1300" dirty="0" err="1">
                          <a:solidFill>
                            <a:srgbClr val="29235C"/>
                          </a:solidFill>
                        </a:rPr>
                        <a:t>Oersuasive</a:t>
                      </a:r>
                      <a:endParaRPr lang="en-GB" sz="1300" dirty="0">
                        <a:solidFill>
                          <a:srgbClr val="29235C"/>
                        </a:solidFill>
                      </a:endParaRPr>
                    </a:p>
                    <a:p>
                      <a:pPr marL="342900" indent="-342900" algn="l">
                        <a:buFont typeface="+mj-lt"/>
                        <a:buAutoNum type="arabicPeriod"/>
                      </a:pPr>
                      <a:r>
                        <a:rPr lang="en-GB" sz="1300" dirty="0">
                          <a:solidFill>
                            <a:srgbClr val="29235C"/>
                          </a:solidFill>
                        </a:rPr>
                        <a:t>Recount</a:t>
                      </a:r>
                    </a:p>
                    <a:p>
                      <a:pPr marL="342900" indent="-342900" algn="l">
                        <a:buFont typeface="+mj-lt"/>
                        <a:buAutoNum type="arabicPeriod"/>
                      </a:pPr>
                      <a:r>
                        <a:rPr lang="en-GB" sz="1300" dirty="0">
                          <a:solidFill>
                            <a:srgbClr val="29235C"/>
                          </a:solidFill>
                        </a:rPr>
                        <a:t>Poetry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005722"/>
                  </a:ext>
                </a:extLst>
              </a:tr>
            </a:tbl>
          </a:graphicData>
        </a:graphic>
      </p:graphicFrame>
      <p:pic>
        <p:nvPicPr>
          <p:cNvPr id="4" name="Picture 3">
            <a:extLst>
              <a:ext uri="{FF2B5EF4-FFF2-40B4-BE49-F238E27FC236}">
                <a16:creationId xmlns:a16="http://schemas.microsoft.com/office/drawing/2014/main" id="{7BD083F9-3792-F6A9-F0E7-CA472F89A286}"/>
              </a:ext>
            </a:extLst>
          </p:cNvPr>
          <p:cNvPicPr>
            <a:picLocks noChangeAspect="1"/>
          </p:cNvPicPr>
          <p:nvPr/>
        </p:nvPicPr>
        <p:blipFill>
          <a:blip r:embed="rId2"/>
          <a:srcRect l="3509" t="19770" r="76653" b="67535"/>
          <a:stretch/>
        </p:blipFill>
        <p:spPr>
          <a:xfrm>
            <a:off x="8575544" y="5437779"/>
            <a:ext cx="3465873" cy="1246867"/>
          </a:xfrm>
          <a:prstGeom prst="rect">
            <a:avLst/>
          </a:prstGeom>
        </p:spPr>
      </p:pic>
    </p:spTree>
    <p:extLst>
      <p:ext uri="{BB962C8B-B14F-4D97-AF65-F5344CB8AC3E}">
        <p14:creationId xmlns:p14="http://schemas.microsoft.com/office/powerpoint/2010/main" val="17005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815268-3F73-DBCD-89AD-D10A88BF8CA1}"/>
              </a:ext>
            </a:extLst>
          </p:cNvPr>
          <p:cNvSpPr txBox="1">
            <a:spLocks/>
          </p:cNvSpPr>
          <p:nvPr/>
        </p:nvSpPr>
        <p:spPr>
          <a:xfrm rot="16200000">
            <a:off x="-1804154" y="3992490"/>
            <a:ext cx="4646894" cy="73741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2D8B72"/>
                </a:solidFill>
              </a:rPr>
              <a:t>Maths</a:t>
            </a:r>
          </a:p>
        </p:txBody>
      </p:sp>
      <p:graphicFrame>
        <p:nvGraphicFramePr>
          <p:cNvPr id="2" name="Content Placeholder 4">
            <a:extLst>
              <a:ext uri="{FF2B5EF4-FFF2-40B4-BE49-F238E27FC236}">
                <a16:creationId xmlns:a16="http://schemas.microsoft.com/office/drawing/2014/main" id="{9EF6D8BC-F48D-E425-8F53-04A8F8AEDC78}"/>
              </a:ext>
            </a:extLst>
          </p:cNvPr>
          <p:cNvGraphicFramePr>
            <a:graphicFrameLocks/>
          </p:cNvGraphicFramePr>
          <p:nvPr>
            <p:extLst>
              <p:ext uri="{D42A27DB-BD31-4B8C-83A1-F6EECF244321}">
                <p14:modId xmlns:p14="http://schemas.microsoft.com/office/powerpoint/2010/main" val="1063617677"/>
              </p:ext>
            </p:extLst>
          </p:nvPr>
        </p:nvGraphicFramePr>
        <p:xfrm>
          <a:off x="813298" y="302547"/>
          <a:ext cx="10931013" cy="6473205"/>
        </p:xfrm>
        <a:graphic>
          <a:graphicData uri="http://schemas.openxmlformats.org/drawingml/2006/table">
            <a:tbl>
              <a:tblPr firstRow="1" bandRow="1">
                <a:tableStyleId>{5C22544A-7EE6-4342-B048-85BDC9FD1C3A}</a:tableStyleId>
              </a:tblPr>
              <a:tblGrid>
                <a:gridCol w="486113">
                  <a:extLst>
                    <a:ext uri="{9D8B030D-6E8A-4147-A177-3AD203B41FA5}">
                      <a16:colId xmlns:a16="http://schemas.microsoft.com/office/drawing/2014/main" val="3569220170"/>
                    </a:ext>
                  </a:extLst>
                </a:gridCol>
                <a:gridCol w="3299885">
                  <a:extLst>
                    <a:ext uri="{9D8B030D-6E8A-4147-A177-3AD203B41FA5}">
                      <a16:colId xmlns:a16="http://schemas.microsoft.com/office/drawing/2014/main" val="1677663167"/>
                    </a:ext>
                  </a:extLst>
                </a:gridCol>
                <a:gridCol w="321620">
                  <a:extLst>
                    <a:ext uri="{9D8B030D-6E8A-4147-A177-3AD203B41FA5}">
                      <a16:colId xmlns:a16="http://schemas.microsoft.com/office/drawing/2014/main" val="3456001145"/>
                    </a:ext>
                  </a:extLst>
                </a:gridCol>
                <a:gridCol w="3287878">
                  <a:extLst>
                    <a:ext uri="{9D8B030D-6E8A-4147-A177-3AD203B41FA5}">
                      <a16:colId xmlns:a16="http://schemas.microsoft.com/office/drawing/2014/main" val="2698806683"/>
                    </a:ext>
                  </a:extLst>
                </a:gridCol>
                <a:gridCol w="389296">
                  <a:extLst>
                    <a:ext uri="{9D8B030D-6E8A-4147-A177-3AD203B41FA5}">
                      <a16:colId xmlns:a16="http://schemas.microsoft.com/office/drawing/2014/main" val="354887872"/>
                    </a:ext>
                  </a:extLst>
                </a:gridCol>
                <a:gridCol w="3146221">
                  <a:extLst>
                    <a:ext uri="{9D8B030D-6E8A-4147-A177-3AD203B41FA5}">
                      <a16:colId xmlns:a16="http://schemas.microsoft.com/office/drawing/2014/main" val="1119331153"/>
                    </a:ext>
                  </a:extLst>
                </a:gridCol>
              </a:tblGrid>
              <a:tr h="222679">
                <a:tc gridSpan="2">
                  <a:txBody>
                    <a:bodyPr/>
                    <a:lstStyle/>
                    <a:p>
                      <a:pPr algn="ctr"/>
                      <a:endParaRPr lang="en-GB" dirty="0">
                        <a:solidFill>
                          <a:schemeClr val="bg1"/>
                        </a:solidFill>
                      </a:endParaRPr>
                    </a:p>
                    <a:p>
                      <a:pPr algn="ctr"/>
                      <a:r>
                        <a:rPr lang="en-GB" dirty="0">
                          <a:solidFill>
                            <a:schemeClr val="bg1"/>
                          </a:solidFill>
                        </a:rPr>
                        <a:t>Autumn</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pPr algn="ctr"/>
                      <a:endParaRPr lang="en-GB" dirty="0"/>
                    </a:p>
                  </a:txBody>
                  <a:tcPr/>
                </a:tc>
                <a:tc gridSpan="2">
                  <a:txBody>
                    <a:bodyPr/>
                    <a:lstStyle/>
                    <a:p>
                      <a:pPr algn="ctr"/>
                      <a:endParaRPr lang="en-GB" dirty="0">
                        <a:solidFill>
                          <a:schemeClr val="bg1"/>
                        </a:solidFill>
                      </a:endParaRPr>
                    </a:p>
                    <a:p>
                      <a:pPr algn="ctr"/>
                      <a:r>
                        <a:rPr lang="en-GB" dirty="0">
                          <a:solidFill>
                            <a:schemeClr val="bg1"/>
                          </a:solidFill>
                        </a:rPr>
                        <a:t>Spring</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tc gridSpan="2">
                  <a:txBody>
                    <a:bodyPr/>
                    <a:lstStyle/>
                    <a:p>
                      <a:pPr algn="ctr"/>
                      <a:endParaRPr lang="en-GB" dirty="0">
                        <a:solidFill>
                          <a:schemeClr val="bg1"/>
                        </a:solidFill>
                      </a:endParaRPr>
                    </a:p>
                    <a:p>
                      <a:pPr algn="ctr"/>
                      <a:r>
                        <a:rPr lang="en-GB" dirty="0">
                          <a:solidFill>
                            <a:schemeClr val="bg1"/>
                          </a:solidFill>
                        </a:rPr>
                        <a:t>Summer</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extLst>
                  <a:ext uri="{0D108BD9-81ED-4DB2-BD59-A6C34878D82A}">
                    <a16:rowId xmlns:a16="http://schemas.microsoft.com/office/drawing/2014/main" val="500122434"/>
                  </a:ext>
                </a:extLst>
              </a:tr>
              <a:tr h="1393097">
                <a:tc rowSpan="2">
                  <a:txBody>
                    <a:bodyPr/>
                    <a:lstStyle/>
                    <a:p>
                      <a:pPr algn="ctr"/>
                      <a:r>
                        <a:rPr lang="en-GB" sz="1300" b="1" dirty="0">
                          <a:solidFill>
                            <a:srgbClr val="29235C"/>
                          </a:solidFill>
                        </a:rPr>
                        <a:t>Week 1-3</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GB" sz="1100" b="1" dirty="0">
                          <a:solidFill>
                            <a:srgbClr val="29235C"/>
                          </a:solidFill>
                        </a:rPr>
                        <a:t>Number sense and exploring calculation strategies</a:t>
                      </a:r>
                    </a:p>
                    <a:p>
                      <a:pPr marL="171450" indent="-171450" algn="l">
                        <a:buFont typeface="Arial" panose="020B0604020202020204" pitchFamily="34" charset="0"/>
                        <a:buChar char="•"/>
                      </a:pPr>
                      <a:r>
                        <a:rPr lang="en-GB" sz="1100" b="0" dirty="0">
                          <a:solidFill>
                            <a:srgbClr val="29235C"/>
                          </a:solidFill>
                        </a:rPr>
                        <a:t>Read, write, order and compare numbers to 100.</a:t>
                      </a:r>
                    </a:p>
                    <a:p>
                      <a:pPr marL="171450" indent="-171450" algn="l">
                        <a:buFont typeface="Arial" panose="020B0604020202020204" pitchFamily="34" charset="0"/>
                        <a:buChar char="•"/>
                      </a:pPr>
                      <a:r>
                        <a:rPr lang="en-GB" sz="1100" b="0" dirty="0">
                          <a:solidFill>
                            <a:srgbClr val="29235C"/>
                          </a:solidFill>
                        </a:rPr>
                        <a:t>Calculate mentally using known facts, round and adjust, near doubles, adding on to find the difference.</a:t>
                      </a:r>
                    </a:p>
                    <a:p>
                      <a:pPr marL="171450" indent="-171450" algn="l">
                        <a:buFont typeface="Arial" panose="020B0604020202020204" pitchFamily="34" charset="0"/>
                        <a:buChar char="•"/>
                      </a:pPr>
                      <a:r>
                        <a:rPr lang="en-GB" sz="1100" b="0" dirty="0">
                          <a:solidFill>
                            <a:srgbClr val="29235C"/>
                          </a:solidFill>
                        </a:rPr>
                        <a:t>Derive new facts from a known fact.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Week 1-2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u="none" dirty="0">
                          <a:solidFill>
                            <a:srgbClr val="29235C"/>
                          </a:solidFill>
                        </a:rPr>
                        <a:t>Multiplication and Division</a:t>
                      </a:r>
                    </a:p>
                    <a:p>
                      <a:pPr marL="171450" indent="-171450" algn="l">
                        <a:buFont typeface="Arial" panose="020B0604020202020204" pitchFamily="34" charset="0"/>
                        <a:buChar char="•"/>
                      </a:pPr>
                      <a:r>
                        <a:rPr lang="en-GB" sz="1100" b="0" u="none" dirty="0">
                          <a:solidFill>
                            <a:srgbClr val="29235C"/>
                          </a:solidFill>
                        </a:rPr>
                        <a:t>Multiplication facts for 2, 3, 4, 5, 6, 8, 10.</a:t>
                      </a:r>
                    </a:p>
                    <a:p>
                      <a:pPr marL="171450" indent="-171450" algn="l">
                        <a:buFont typeface="Arial" panose="020B0604020202020204" pitchFamily="34" charset="0"/>
                        <a:buChar char="•"/>
                      </a:pPr>
                      <a:r>
                        <a:rPr lang="en-GB" sz="1100" b="0" u="none" dirty="0">
                          <a:solidFill>
                            <a:srgbClr val="29235C"/>
                          </a:solidFill>
                        </a:rPr>
                        <a:t>Multiplicative structures: equal groups/parts, change and comparison, correspondence problems. </a:t>
                      </a:r>
                    </a:p>
                    <a:p>
                      <a:pPr marL="171450" indent="-171450" algn="l">
                        <a:buFont typeface="Arial" panose="020B0604020202020204" pitchFamily="34" charset="0"/>
                        <a:buChar char="•"/>
                      </a:pPr>
                      <a:r>
                        <a:rPr lang="en-GB" sz="1100" b="0" u="none" dirty="0">
                          <a:solidFill>
                            <a:srgbClr val="29235C"/>
                          </a:solidFill>
                        </a:rPr>
                        <a:t>Relationships: commutativity and inverse.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Week 1-3</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Angles and shape</a:t>
                      </a:r>
                    </a:p>
                    <a:p>
                      <a:pPr marL="171450" indent="-171450">
                        <a:buFont typeface="Arial" panose="020B0604020202020204" pitchFamily="34" charset="0"/>
                        <a:buChar char="•"/>
                      </a:pPr>
                      <a:r>
                        <a:rPr lang="en-GB" sz="1100" dirty="0">
                          <a:solidFill>
                            <a:srgbClr val="29235C"/>
                          </a:solidFill>
                        </a:rPr>
                        <a:t>Identify angles including right angles and recognise as a quarter of a turn.</a:t>
                      </a:r>
                    </a:p>
                    <a:p>
                      <a:pPr marL="171450" indent="-171450">
                        <a:buFont typeface="Arial" panose="020B0604020202020204" pitchFamily="34" charset="0"/>
                        <a:buChar char="•"/>
                      </a:pPr>
                      <a:r>
                        <a:rPr lang="en-GB" sz="1100" dirty="0">
                          <a:solidFill>
                            <a:srgbClr val="29235C"/>
                          </a:solidFill>
                        </a:rPr>
                        <a:t>Identify and draw parallel and perpendicular lines.</a:t>
                      </a:r>
                    </a:p>
                    <a:p>
                      <a:pPr marL="171450" indent="-171450">
                        <a:buFont typeface="Arial" panose="020B0604020202020204" pitchFamily="34" charset="0"/>
                        <a:buChar char="•"/>
                      </a:pPr>
                      <a:r>
                        <a:rPr lang="en-GB" sz="1100" dirty="0">
                          <a:solidFill>
                            <a:srgbClr val="29235C"/>
                          </a:solidFill>
                        </a:rPr>
                        <a:t>Draw/make, classify and compare 2-D and 3-D shapes.</a:t>
                      </a:r>
                    </a:p>
                    <a:p>
                      <a:pPr marL="171450" indent="-171450">
                        <a:buFont typeface="Arial" panose="020B0604020202020204" pitchFamily="34" charset="0"/>
                        <a:buChar char="•"/>
                      </a:pPr>
                      <a:r>
                        <a:rPr lang="en-GB" sz="1100" dirty="0">
                          <a:solidFill>
                            <a:srgbClr val="29235C"/>
                          </a:solidFill>
                        </a:rPr>
                        <a:t>Measure perimeter.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005722"/>
                  </a:ext>
                </a:extLst>
              </a:tr>
              <a:tr h="142240">
                <a:tc vMerge="1">
                  <a:txBody>
                    <a:bodyPr/>
                    <a:lstStyle/>
                    <a:p>
                      <a:endParaRPr lang="en-GB"/>
                    </a:p>
                  </a:txBody>
                  <a:tcPr/>
                </a:tc>
                <a:tc vMerge="1">
                  <a:txBody>
                    <a:bodyPr/>
                    <a:lstStyle/>
                    <a:p>
                      <a:endParaRPr lang="en-GB"/>
                    </a:p>
                  </a:txBody>
                  <a:tcPr/>
                </a:tc>
                <a:tc rowSpan="3">
                  <a:txBody>
                    <a:bodyPr/>
                    <a:lstStyle/>
                    <a:p>
                      <a:pPr algn="ctr"/>
                      <a:r>
                        <a:rPr lang="en-GB" sz="1100" b="1" dirty="0">
                          <a:solidFill>
                            <a:srgbClr val="29235C"/>
                          </a:solidFill>
                        </a:rPr>
                        <a:t>Week 3-5</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indent="0" algn="ctr">
                        <a:buFont typeface="Arial" panose="020B0604020202020204" pitchFamily="34" charset="0"/>
                        <a:buNone/>
                      </a:pPr>
                      <a:r>
                        <a:rPr lang="en-GB" sz="1100" b="1" u="none" dirty="0">
                          <a:solidFill>
                            <a:srgbClr val="29235C"/>
                          </a:solidFill>
                        </a:rPr>
                        <a:t>Deriving multiplication and division facts</a:t>
                      </a:r>
                    </a:p>
                    <a:p>
                      <a:pPr marL="171450" indent="-171450" algn="l">
                        <a:buFont typeface="Arial" panose="020B0604020202020204" pitchFamily="34" charset="0"/>
                        <a:buChar char="•"/>
                      </a:pPr>
                      <a:r>
                        <a:rPr lang="en-GB" sz="1100" b="0" u="none" dirty="0">
                          <a:solidFill>
                            <a:srgbClr val="29235C"/>
                          </a:solidFill>
                        </a:rPr>
                        <a:t>Multiply and divide by 10 and 100.</a:t>
                      </a:r>
                    </a:p>
                    <a:p>
                      <a:pPr marL="171450" indent="-171450" algn="l">
                        <a:buFont typeface="Arial" panose="020B0604020202020204" pitchFamily="34" charset="0"/>
                        <a:buChar char="•"/>
                      </a:pPr>
                      <a:r>
                        <a:rPr lang="en-GB" sz="1100" b="0" u="none" dirty="0">
                          <a:solidFill>
                            <a:srgbClr val="29235C"/>
                          </a:solidFill>
                        </a:rPr>
                        <a:t>Multiply a 2-digit number  by 2, 3, 4, 5 and corresponding division situations.</a:t>
                      </a:r>
                    </a:p>
                    <a:p>
                      <a:pPr marL="171450" indent="-171450" algn="l">
                        <a:buFont typeface="Arial" panose="020B0604020202020204" pitchFamily="34" charset="0"/>
                        <a:buChar char="•"/>
                      </a:pPr>
                      <a:r>
                        <a:rPr lang="en-GB" sz="1100" b="0" u="none" dirty="0">
                          <a:solidFill>
                            <a:srgbClr val="29235C"/>
                          </a:solidFill>
                        </a:rPr>
                        <a:t>Divide 2-digit by a 1-digit.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GB" sz="1100" b="1" dirty="0">
                          <a:solidFill>
                            <a:srgbClr val="29235C"/>
                          </a:solidFill>
                        </a:rPr>
                        <a:t>Week 4-6</a:t>
                      </a:r>
                      <a:endParaRPr lang="en-GB"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GB" sz="1100" b="1" dirty="0">
                          <a:solidFill>
                            <a:srgbClr val="29235C"/>
                          </a:solidFill>
                        </a:rPr>
                        <a:t>Measures</a:t>
                      </a:r>
                    </a:p>
                    <a:p>
                      <a:pPr marL="171450" indent="-171450">
                        <a:buFont typeface="Arial" panose="020B0604020202020204" pitchFamily="34" charset="0"/>
                        <a:buChar char="•"/>
                      </a:pPr>
                      <a:r>
                        <a:rPr lang="en-GB" sz="1100" dirty="0">
                          <a:solidFill>
                            <a:srgbClr val="29235C"/>
                          </a:solidFill>
                        </a:rPr>
                        <a:t>Read scales with different intervals when measuring mass and volume.</a:t>
                      </a:r>
                    </a:p>
                    <a:p>
                      <a:pPr marL="171450" indent="-171450">
                        <a:buFont typeface="Arial" panose="020B0604020202020204" pitchFamily="34" charset="0"/>
                        <a:buChar char="•"/>
                      </a:pPr>
                      <a:r>
                        <a:rPr lang="en-GB" sz="1100" dirty="0">
                          <a:solidFill>
                            <a:srgbClr val="29235C"/>
                          </a:solidFill>
                        </a:rPr>
                        <a:t>Weight and compare masses and capacities with mixed units.</a:t>
                      </a:r>
                    </a:p>
                    <a:p>
                      <a:pPr marL="171450" indent="-171450">
                        <a:buFont typeface="Arial" panose="020B0604020202020204" pitchFamily="34" charset="0"/>
                        <a:buChar char="•"/>
                      </a:pPr>
                      <a:r>
                        <a:rPr lang="en-GB" sz="1100" dirty="0">
                          <a:solidFill>
                            <a:srgbClr val="29235C"/>
                          </a:solidFill>
                        </a:rPr>
                        <a:t>Estimate mass and capacity.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7222206"/>
                  </a:ext>
                </a:extLst>
              </a:tr>
              <a:tr h="1034956">
                <a:tc>
                  <a:txBody>
                    <a:bodyPr/>
                    <a:lstStyle/>
                    <a:p>
                      <a:pPr algn="ctr"/>
                      <a:r>
                        <a:rPr lang="en-GB" sz="1300" b="1" dirty="0">
                          <a:solidFill>
                            <a:srgbClr val="29235C"/>
                          </a:solidFill>
                        </a:rPr>
                        <a:t>Week 4-5</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Place Value</a:t>
                      </a:r>
                    </a:p>
                    <a:p>
                      <a:pPr marL="285750" indent="-285750" algn="l">
                        <a:buFont typeface="Arial" panose="020B0604020202020204" pitchFamily="34" charset="0"/>
                        <a:buChar char="•"/>
                      </a:pPr>
                      <a:r>
                        <a:rPr lang="en-GB" sz="1100" dirty="0">
                          <a:solidFill>
                            <a:srgbClr val="29235C"/>
                          </a:solidFill>
                        </a:rPr>
                        <a:t>Read, write, represent, partition, order and compare 3-digit numbers.</a:t>
                      </a:r>
                    </a:p>
                    <a:p>
                      <a:pPr marL="285750" indent="-285750" algn="l">
                        <a:buFont typeface="Arial" panose="020B0604020202020204" pitchFamily="34" charset="0"/>
                        <a:buChar char="•"/>
                      </a:pPr>
                      <a:r>
                        <a:rPr lang="en-GB" sz="1100" dirty="0">
                          <a:solidFill>
                            <a:srgbClr val="29235C"/>
                          </a:solidFill>
                        </a:rPr>
                        <a:t>Find 10 and 100 more or less.</a:t>
                      </a:r>
                    </a:p>
                    <a:p>
                      <a:pPr marL="285750" indent="-285750" algn="l">
                        <a:buFont typeface="Arial" panose="020B0604020202020204" pitchFamily="34" charset="0"/>
                        <a:buChar char="•"/>
                      </a:pPr>
                      <a:r>
                        <a:rPr lang="en-GB" sz="1100" dirty="0">
                          <a:solidFill>
                            <a:srgbClr val="29235C"/>
                          </a:solidFill>
                        </a:rPr>
                        <a:t>Round to the nearest multiple of 10 and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28935814"/>
                  </a:ext>
                </a:extLst>
              </a:tr>
              <a:tr h="373969">
                <a:tc rowSpan="2">
                  <a:txBody>
                    <a:bodyPr/>
                    <a:lstStyle/>
                    <a:p>
                      <a:pPr algn="ctr"/>
                      <a:r>
                        <a:rPr lang="en-GB" sz="1300" b="1" dirty="0">
                          <a:solidFill>
                            <a:srgbClr val="29235C"/>
                          </a:solidFill>
                        </a:rPr>
                        <a:t>Week 6</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GB" sz="1100" b="1" dirty="0">
                          <a:solidFill>
                            <a:srgbClr val="29235C"/>
                          </a:solidFill>
                        </a:rPr>
                        <a:t>Graphs</a:t>
                      </a:r>
                    </a:p>
                    <a:p>
                      <a:pPr marL="171450" indent="-171450" algn="l">
                        <a:buFont typeface="Arial" panose="020B0604020202020204" pitchFamily="34" charset="0"/>
                        <a:buChar char="•"/>
                      </a:pPr>
                      <a:r>
                        <a:rPr lang="en-GB" sz="1100" dirty="0">
                          <a:solidFill>
                            <a:srgbClr val="29235C"/>
                          </a:solidFill>
                        </a:rPr>
                        <a:t>Collect, interpret and present data using charts and 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64776594"/>
                  </a:ext>
                </a:extLst>
              </a:tr>
              <a:tr h="716280">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rowSpan="2">
                  <a:txBody>
                    <a:bodyPr/>
                    <a:lstStyle/>
                    <a:p>
                      <a:pPr algn="ctr"/>
                      <a:r>
                        <a:rPr lang="en-GB" sz="1100" b="1" dirty="0">
                          <a:solidFill>
                            <a:srgbClr val="29235C"/>
                          </a:solidFill>
                        </a:rPr>
                        <a:t>Week 6-7</a:t>
                      </a:r>
                    </a:p>
                  </a:txBody>
                  <a:tcPr vert="vert27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indent="0" algn="ctr">
                        <a:buFont typeface="Arial" panose="020B0604020202020204" pitchFamily="34" charset="0"/>
                        <a:buNone/>
                      </a:pPr>
                      <a:r>
                        <a:rPr lang="en-GB" sz="1100" b="1" u="none" dirty="0">
                          <a:solidFill>
                            <a:srgbClr val="29235C"/>
                          </a:solidFill>
                        </a:rPr>
                        <a:t>Time</a:t>
                      </a:r>
                    </a:p>
                    <a:p>
                      <a:pPr marL="171450" indent="-171450" algn="l">
                        <a:buFont typeface="Arial" panose="020B0604020202020204" pitchFamily="34" charset="0"/>
                        <a:buChar char="•"/>
                      </a:pPr>
                      <a:r>
                        <a:rPr lang="en-GB" sz="1100" b="0" u="none" dirty="0">
                          <a:solidFill>
                            <a:srgbClr val="29235C"/>
                          </a:solidFill>
                        </a:rPr>
                        <a:t>Tell, record, write and order the time analogue and digital.</a:t>
                      </a:r>
                    </a:p>
                    <a:p>
                      <a:pPr marL="171450" indent="-171450" algn="l">
                        <a:buFont typeface="Arial" panose="020B0604020202020204" pitchFamily="34" charset="0"/>
                        <a:buChar char="•"/>
                      </a:pPr>
                      <a:r>
                        <a:rPr lang="en-GB" sz="1100" b="0" u="none" dirty="0">
                          <a:solidFill>
                            <a:srgbClr val="29235C"/>
                          </a:solidFill>
                        </a:rPr>
                        <a:t>12-hour, a.m., p.m.</a:t>
                      </a:r>
                    </a:p>
                    <a:p>
                      <a:pPr marL="171450" indent="-171450" algn="l">
                        <a:buFont typeface="Arial" panose="020B0604020202020204" pitchFamily="34" charset="0"/>
                        <a:buChar char="•"/>
                      </a:pPr>
                      <a:r>
                        <a:rPr lang="en-GB" sz="1100" b="0" u="none" dirty="0">
                          <a:solidFill>
                            <a:srgbClr val="29235C"/>
                          </a:solidFill>
                        </a:rPr>
                        <a:t>Measure, calculate and compare durations.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GB" sz="1100" b="1">
                          <a:solidFill>
                            <a:srgbClr val="29235C"/>
                          </a:solidFill>
                        </a:rPr>
                        <a:t>Week 7</a:t>
                      </a:r>
                      <a:endParaRPr lang="en-GB"/>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GB" sz="1100" b="1" dirty="0">
                          <a:solidFill>
                            <a:srgbClr val="29235C"/>
                          </a:solidFill>
                        </a:rPr>
                        <a:t>Securing multiplication and division</a:t>
                      </a:r>
                    </a:p>
                    <a:p>
                      <a:pPr marL="171450" indent="-171450" algn="l">
                        <a:buFont typeface="Arial" panose="020B0604020202020204" pitchFamily="34" charset="0"/>
                        <a:buChar char="•"/>
                      </a:pPr>
                      <a:r>
                        <a:rPr lang="en-GB" sz="1100" dirty="0">
                          <a:solidFill>
                            <a:srgbClr val="29235C"/>
                          </a:solidFill>
                        </a:rPr>
                        <a:t>Recall and use multiplication and division facts for 6 and 8 times 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181791"/>
                  </a:ext>
                </a:extLst>
              </a:tr>
              <a:tr h="740023">
                <a:tc rowSpan="2">
                  <a:txBody>
                    <a:bodyPr/>
                    <a:lstStyle/>
                    <a:p>
                      <a:pPr algn="ctr"/>
                      <a:r>
                        <a:rPr lang="en-GB" sz="1300" b="1" dirty="0">
                          <a:solidFill>
                            <a:srgbClr val="29235C"/>
                          </a:solidFill>
                        </a:rPr>
                        <a:t>Week 7-9</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GB" sz="1100" b="1" dirty="0">
                          <a:solidFill>
                            <a:srgbClr val="29235C"/>
                          </a:solidFill>
                        </a:rPr>
                        <a:t>Addition and subtraction</a:t>
                      </a:r>
                    </a:p>
                    <a:p>
                      <a:pPr marL="171450" indent="-171450" algn="l">
                        <a:buFont typeface="Arial" panose="020B0604020202020204" pitchFamily="34" charset="0"/>
                        <a:buChar char="•"/>
                      </a:pPr>
                      <a:r>
                        <a:rPr lang="en-GB" sz="1100" dirty="0">
                          <a:solidFill>
                            <a:srgbClr val="29235C"/>
                          </a:solidFill>
                        </a:rPr>
                        <a:t>Develop and use a range of mental calculation strategies.</a:t>
                      </a:r>
                    </a:p>
                    <a:p>
                      <a:pPr marL="171450" indent="-171450" algn="l">
                        <a:buFont typeface="Arial" panose="020B0604020202020204" pitchFamily="34" charset="0"/>
                        <a:buChar char="•"/>
                      </a:pPr>
                      <a:r>
                        <a:rPr lang="en-GB" sz="1100" dirty="0">
                          <a:solidFill>
                            <a:srgbClr val="29235C"/>
                          </a:solidFill>
                        </a:rPr>
                        <a:t>Illustrate and explain formal written methods – column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022929417"/>
                  </a:ext>
                </a:extLst>
              </a:tr>
              <a:tr h="358140">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rowSpan="2">
                  <a:txBody>
                    <a:bodyPr/>
                    <a:lstStyle/>
                    <a:p>
                      <a:pPr algn="ctr"/>
                      <a:r>
                        <a:rPr lang="en-GB" sz="1100" b="1" dirty="0">
                          <a:solidFill>
                            <a:srgbClr val="29235C"/>
                          </a:solidFill>
                        </a:rPr>
                        <a:t>Week 8-10</a:t>
                      </a:r>
                    </a:p>
                  </a:txBody>
                  <a:tcPr vert="vert27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GB" sz="1100" b="1" u="none" dirty="0">
                          <a:solidFill>
                            <a:srgbClr val="29235C"/>
                          </a:solidFill>
                        </a:rPr>
                        <a:t>Fractions</a:t>
                      </a:r>
                    </a:p>
                    <a:p>
                      <a:pPr marL="171450" indent="-171450" algn="l">
                        <a:buFont typeface="Arial" panose="020B0604020202020204" pitchFamily="34" charset="0"/>
                        <a:buChar char="•"/>
                      </a:pPr>
                      <a:r>
                        <a:rPr lang="en-GB" sz="1100" b="0" u="none" dirty="0">
                          <a:solidFill>
                            <a:srgbClr val="29235C"/>
                          </a:solidFill>
                        </a:rPr>
                        <a:t>Part-whole relationships.</a:t>
                      </a:r>
                    </a:p>
                    <a:p>
                      <a:pPr marL="171450" indent="-171450" algn="l">
                        <a:buFont typeface="Arial" panose="020B0604020202020204" pitchFamily="34" charset="0"/>
                        <a:buChar char="•"/>
                      </a:pPr>
                      <a:r>
                        <a:rPr lang="en-GB" sz="1100" b="0" u="none" dirty="0">
                          <a:solidFill>
                            <a:srgbClr val="29235C"/>
                          </a:solidFill>
                        </a:rPr>
                        <a:t>Fractions as part of a whole or a whole set and as a number.</a:t>
                      </a:r>
                    </a:p>
                    <a:p>
                      <a:pPr marL="171450" indent="-171450" algn="l">
                        <a:buFont typeface="Arial" panose="020B0604020202020204" pitchFamily="34" charset="0"/>
                        <a:buChar char="•"/>
                      </a:pPr>
                      <a:r>
                        <a:rPr lang="en-GB" sz="1100" b="0" u="none" dirty="0">
                          <a:solidFill>
                            <a:srgbClr val="29235C"/>
                          </a:solidFill>
                        </a:rPr>
                        <a:t>Add, subtract, compare and order fractions.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GB" sz="1100" b="1" dirty="0">
                          <a:solidFill>
                            <a:srgbClr val="29235C"/>
                          </a:solidFill>
                        </a:rPr>
                        <a:t>Week 8-9</a:t>
                      </a:r>
                      <a:endParaRPr lang="en-GB"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GB" sz="1100" b="1" dirty="0">
                          <a:solidFill>
                            <a:srgbClr val="29235C"/>
                          </a:solidFill>
                        </a:rPr>
                        <a:t>Exploring calculation strategies and place value</a:t>
                      </a:r>
                    </a:p>
                    <a:p>
                      <a:pPr marL="171450" indent="-171450">
                        <a:buFont typeface="Arial" panose="020B0604020202020204" pitchFamily="34" charset="0"/>
                        <a:buChar char="•"/>
                      </a:pPr>
                      <a:r>
                        <a:rPr lang="en-GB" sz="1100" dirty="0">
                          <a:solidFill>
                            <a:srgbClr val="29235C"/>
                          </a:solidFill>
                        </a:rPr>
                        <a:t>Add and subtract mentally.</a:t>
                      </a:r>
                    </a:p>
                    <a:p>
                      <a:pPr marL="171450" indent="-171450">
                        <a:buFont typeface="Arial" panose="020B0604020202020204" pitchFamily="34" charset="0"/>
                        <a:buChar char="•"/>
                      </a:pPr>
                      <a:r>
                        <a:rPr lang="en-GB" sz="1100" dirty="0">
                          <a:solidFill>
                            <a:srgbClr val="29235C"/>
                          </a:solidFill>
                        </a:rPr>
                        <a:t>Find 10, 100 and 1000 more or less.</a:t>
                      </a:r>
                    </a:p>
                    <a:p>
                      <a:pPr marL="171450" indent="-171450">
                        <a:buFont typeface="Arial" panose="020B0604020202020204" pitchFamily="34" charset="0"/>
                        <a:buChar char="•"/>
                      </a:pPr>
                      <a:r>
                        <a:rPr lang="en-GB" sz="1100" dirty="0">
                          <a:solidFill>
                            <a:srgbClr val="29235C"/>
                          </a:solidFill>
                        </a:rPr>
                        <a:t>Order and compare beyond 1000.</a:t>
                      </a:r>
                    </a:p>
                    <a:p>
                      <a:pPr marL="171450" indent="-171450">
                        <a:buFont typeface="Arial" panose="020B0604020202020204" pitchFamily="34" charset="0"/>
                        <a:buChar char="•"/>
                      </a:pPr>
                      <a:r>
                        <a:rPr lang="en-GB" sz="1100" dirty="0">
                          <a:solidFill>
                            <a:srgbClr val="29235C"/>
                          </a:solidFill>
                        </a:rPr>
                        <a:t>Round numbers.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066229"/>
                  </a:ext>
                </a:extLst>
              </a:tr>
              <a:tr h="1034957">
                <a:tc>
                  <a:txBody>
                    <a:bodyPr/>
                    <a:lstStyle/>
                    <a:p>
                      <a:pPr algn="ctr"/>
                      <a:r>
                        <a:rPr lang="en-GB" sz="1300" b="1" dirty="0">
                          <a:solidFill>
                            <a:srgbClr val="29235C"/>
                          </a:solidFill>
                        </a:rPr>
                        <a:t>Week 10-11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Length and Perimeter</a:t>
                      </a:r>
                    </a:p>
                    <a:p>
                      <a:pPr marL="171450" indent="-171450" algn="l">
                        <a:buFont typeface="Arial" panose="020B0604020202020204" pitchFamily="34" charset="0"/>
                        <a:buChar char="•"/>
                      </a:pPr>
                      <a:r>
                        <a:rPr lang="en-GB" sz="1100" dirty="0">
                          <a:solidFill>
                            <a:srgbClr val="29235C"/>
                          </a:solidFill>
                        </a:rPr>
                        <a:t>Measure, draw and compare lengths.</a:t>
                      </a:r>
                    </a:p>
                    <a:p>
                      <a:pPr marL="171450" indent="-171450" algn="l">
                        <a:buFont typeface="Arial" panose="020B0604020202020204" pitchFamily="34" charset="0"/>
                        <a:buChar char="•"/>
                      </a:pPr>
                      <a:r>
                        <a:rPr lang="en-GB" sz="1100" dirty="0">
                          <a:solidFill>
                            <a:srgbClr val="29235C"/>
                          </a:solidFill>
                        </a:rPr>
                        <a:t>Add and subtract lengths.</a:t>
                      </a:r>
                    </a:p>
                    <a:p>
                      <a:pPr marL="171450" indent="-171450" algn="l">
                        <a:buFont typeface="Arial" panose="020B0604020202020204" pitchFamily="34" charset="0"/>
                        <a:buChar char="•"/>
                      </a:pPr>
                      <a:r>
                        <a:rPr lang="en-GB" sz="1100" dirty="0">
                          <a:solidFill>
                            <a:srgbClr val="29235C"/>
                          </a:solidFill>
                        </a:rPr>
                        <a:t>Calculate perimeter.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28773576"/>
                  </a:ext>
                </a:extLst>
              </a:tr>
            </a:tbl>
          </a:graphicData>
        </a:graphic>
      </p:graphicFrame>
    </p:spTree>
    <p:extLst>
      <p:ext uri="{BB962C8B-B14F-4D97-AF65-F5344CB8AC3E}">
        <p14:creationId xmlns:p14="http://schemas.microsoft.com/office/powerpoint/2010/main" val="306078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91D7-50ED-68C2-0BD9-C03A8C7D31A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6230ED0-E4AE-73EA-C200-153D0684386A}"/>
              </a:ext>
            </a:extLst>
          </p:cNvPr>
          <p:cNvSpPr>
            <a:spLocks noGrp="1"/>
          </p:cNvSpPr>
          <p:nvPr>
            <p:ph idx="1"/>
          </p:nvPr>
        </p:nvSpPr>
        <p:spPr/>
        <p:txBody>
          <a:bodyPr/>
          <a:lstStyle/>
          <a:p>
            <a:endParaRPr lang="en-GB" dirty="0"/>
          </a:p>
        </p:txBody>
      </p:sp>
      <p:sp>
        <p:nvSpPr>
          <p:cNvPr id="4" name="Title 1">
            <a:extLst>
              <a:ext uri="{FF2B5EF4-FFF2-40B4-BE49-F238E27FC236}">
                <a16:creationId xmlns:a16="http://schemas.microsoft.com/office/drawing/2014/main" id="{49D17AD7-01F2-DB90-48A5-BF8AF2809507}"/>
              </a:ext>
            </a:extLst>
          </p:cNvPr>
          <p:cNvSpPr txBox="1">
            <a:spLocks/>
          </p:cNvSpPr>
          <p:nvPr/>
        </p:nvSpPr>
        <p:spPr>
          <a:xfrm rot="16200000">
            <a:off x="-1804154" y="3992490"/>
            <a:ext cx="4646894" cy="73741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2D8B72"/>
                </a:solidFill>
              </a:rPr>
              <a:t>Science</a:t>
            </a:r>
          </a:p>
        </p:txBody>
      </p:sp>
      <p:graphicFrame>
        <p:nvGraphicFramePr>
          <p:cNvPr id="9" name="Content Placeholder 4">
            <a:extLst>
              <a:ext uri="{FF2B5EF4-FFF2-40B4-BE49-F238E27FC236}">
                <a16:creationId xmlns:a16="http://schemas.microsoft.com/office/drawing/2014/main" id="{967D1C2F-B089-A804-96F6-8FC0DE81189E}"/>
              </a:ext>
            </a:extLst>
          </p:cNvPr>
          <p:cNvGraphicFramePr>
            <a:graphicFrameLocks/>
          </p:cNvGraphicFramePr>
          <p:nvPr>
            <p:extLst>
              <p:ext uri="{D42A27DB-BD31-4B8C-83A1-F6EECF244321}">
                <p14:modId xmlns:p14="http://schemas.microsoft.com/office/powerpoint/2010/main" val="1418346435"/>
              </p:ext>
            </p:extLst>
          </p:nvPr>
        </p:nvGraphicFramePr>
        <p:xfrm>
          <a:off x="838200" y="302547"/>
          <a:ext cx="11093244" cy="6190328"/>
        </p:xfrm>
        <a:graphic>
          <a:graphicData uri="http://schemas.openxmlformats.org/drawingml/2006/table">
            <a:tbl>
              <a:tblPr firstRow="1" bandRow="1">
                <a:tableStyleId>{5C22544A-7EE6-4342-B048-85BDC9FD1C3A}</a:tableStyleId>
              </a:tblPr>
              <a:tblGrid>
                <a:gridCol w="1848874">
                  <a:extLst>
                    <a:ext uri="{9D8B030D-6E8A-4147-A177-3AD203B41FA5}">
                      <a16:colId xmlns:a16="http://schemas.microsoft.com/office/drawing/2014/main" val="3569220170"/>
                    </a:ext>
                  </a:extLst>
                </a:gridCol>
                <a:gridCol w="1848874">
                  <a:extLst>
                    <a:ext uri="{9D8B030D-6E8A-4147-A177-3AD203B41FA5}">
                      <a16:colId xmlns:a16="http://schemas.microsoft.com/office/drawing/2014/main" val="1677663167"/>
                    </a:ext>
                  </a:extLst>
                </a:gridCol>
                <a:gridCol w="1848874">
                  <a:extLst>
                    <a:ext uri="{9D8B030D-6E8A-4147-A177-3AD203B41FA5}">
                      <a16:colId xmlns:a16="http://schemas.microsoft.com/office/drawing/2014/main" val="3456001145"/>
                    </a:ext>
                  </a:extLst>
                </a:gridCol>
                <a:gridCol w="1848874">
                  <a:extLst>
                    <a:ext uri="{9D8B030D-6E8A-4147-A177-3AD203B41FA5}">
                      <a16:colId xmlns:a16="http://schemas.microsoft.com/office/drawing/2014/main" val="2698806683"/>
                    </a:ext>
                  </a:extLst>
                </a:gridCol>
                <a:gridCol w="1972188">
                  <a:extLst>
                    <a:ext uri="{9D8B030D-6E8A-4147-A177-3AD203B41FA5}">
                      <a16:colId xmlns:a16="http://schemas.microsoft.com/office/drawing/2014/main" val="354887872"/>
                    </a:ext>
                  </a:extLst>
                </a:gridCol>
                <a:gridCol w="1725560">
                  <a:extLst>
                    <a:ext uri="{9D8B030D-6E8A-4147-A177-3AD203B41FA5}">
                      <a16:colId xmlns:a16="http://schemas.microsoft.com/office/drawing/2014/main" val="1119331153"/>
                    </a:ext>
                  </a:extLst>
                </a:gridCol>
              </a:tblGrid>
              <a:tr h="701815">
                <a:tc gridSpan="2">
                  <a:txBody>
                    <a:bodyPr/>
                    <a:lstStyle/>
                    <a:p>
                      <a:pPr algn="ctr"/>
                      <a:endParaRPr lang="en-GB" dirty="0">
                        <a:solidFill>
                          <a:schemeClr val="bg1"/>
                        </a:solidFill>
                      </a:endParaRPr>
                    </a:p>
                    <a:p>
                      <a:pPr algn="ctr"/>
                      <a:r>
                        <a:rPr lang="en-GB" dirty="0">
                          <a:solidFill>
                            <a:schemeClr val="bg1"/>
                          </a:solidFill>
                        </a:rPr>
                        <a:t>Autumn</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pPr algn="ctr"/>
                      <a:endParaRPr lang="en-GB" dirty="0"/>
                    </a:p>
                  </a:txBody>
                  <a:tcPr/>
                </a:tc>
                <a:tc gridSpan="2">
                  <a:txBody>
                    <a:bodyPr/>
                    <a:lstStyle/>
                    <a:p>
                      <a:pPr algn="ctr"/>
                      <a:endParaRPr lang="en-GB" dirty="0">
                        <a:solidFill>
                          <a:schemeClr val="bg1"/>
                        </a:solidFill>
                      </a:endParaRPr>
                    </a:p>
                    <a:p>
                      <a:pPr algn="ctr"/>
                      <a:r>
                        <a:rPr lang="en-GB" dirty="0">
                          <a:solidFill>
                            <a:schemeClr val="bg1"/>
                          </a:solidFill>
                        </a:rPr>
                        <a:t>Spring</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tc gridSpan="2">
                  <a:txBody>
                    <a:bodyPr/>
                    <a:lstStyle/>
                    <a:p>
                      <a:pPr algn="ctr"/>
                      <a:endParaRPr lang="en-GB" dirty="0">
                        <a:solidFill>
                          <a:schemeClr val="bg1"/>
                        </a:solidFill>
                      </a:endParaRPr>
                    </a:p>
                    <a:p>
                      <a:pPr algn="ctr"/>
                      <a:r>
                        <a:rPr lang="en-GB" dirty="0">
                          <a:solidFill>
                            <a:schemeClr val="bg1"/>
                          </a:solidFill>
                        </a:rPr>
                        <a:t>Summer</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extLst>
                  <a:ext uri="{0D108BD9-81ED-4DB2-BD59-A6C34878D82A}">
                    <a16:rowId xmlns:a16="http://schemas.microsoft.com/office/drawing/2014/main" val="500122434"/>
                  </a:ext>
                </a:extLst>
              </a:tr>
              <a:tr h="5488513">
                <a:tc>
                  <a:txBody>
                    <a:bodyPr/>
                    <a:lstStyle/>
                    <a:p>
                      <a:pPr algn="ctr"/>
                      <a:r>
                        <a:rPr lang="en-GB" sz="1400" b="1" u="sng" dirty="0">
                          <a:solidFill>
                            <a:srgbClr val="29235C"/>
                          </a:solidFill>
                        </a:rPr>
                        <a:t>Animals, including humans</a:t>
                      </a:r>
                    </a:p>
                    <a:p>
                      <a:pPr algn="ctr"/>
                      <a:endParaRPr lang="en-GB" sz="1400" b="1" u="sng" dirty="0">
                        <a:solidFill>
                          <a:srgbClr val="29235C"/>
                        </a:solidFill>
                      </a:endParaRPr>
                    </a:p>
                    <a:p>
                      <a:r>
                        <a:rPr lang="en-GB" sz="1300" b="1" dirty="0">
                          <a:solidFill>
                            <a:srgbClr val="29235C"/>
                          </a:solidFill>
                        </a:rPr>
                        <a:t>Movement and nutrition:</a:t>
                      </a:r>
                    </a:p>
                    <a:p>
                      <a:r>
                        <a:rPr lang="en-GB" sz="1300" dirty="0">
                          <a:solidFill>
                            <a:srgbClr val="29235C"/>
                          </a:solidFill>
                        </a:rPr>
                        <a:t>Studying the human skeleton, children identify key bones and compare them to other animals explaining the role within the body. Pupils explore how changes in muscles result in movement and the implications these discoveries have in the scientific development of prosthetic limbs. They study how energy is used by the body, what constitutes a balanced diet in humans and how research contributes to nutritionist expertise.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1" u="sng" dirty="0">
                          <a:solidFill>
                            <a:srgbClr val="29235C"/>
                          </a:solidFill>
                        </a:rPr>
                        <a:t>Forces, Earth and space</a:t>
                      </a:r>
                    </a:p>
                    <a:p>
                      <a:pPr algn="ctr"/>
                      <a:endParaRPr lang="en-GB" sz="1300" b="1" u="sng" dirty="0">
                        <a:solidFill>
                          <a:srgbClr val="29235C"/>
                        </a:solidFill>
                      </a:endParaRPr>
                    </a:p>
                    <a:p>
                      <a:r>
                        <a:rPr lang="en-GB" sz="1300" b="1" dirty="0">
                          <a:solidFill>
                            <a:srgbClr val="29235C"/>
                          </a:solidFill>
                        </a:rPr>
                        <a:t>Forces and magnet: </a:t>
                      </a:r>
                      <a:r>
                        <a:rPr lang="en-GB" sz="1300" dirty="0">
                          <a:solidFill>
                            <a:srgbClr val="29235C"/>
                          </a:solidFill>
                        </a:rPr>
                        <a:t>Investigating the movement of vehicles on different surfaces, children learn about the impact of friction and compare uses and drawbacks. They broaden their experience in writing scientific methods and recording data as they investigate contact and non-contact forces. Pupils explore the properties of different magnets and use this to understand their 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300" b="1" u="sng" dirty="0">
                          <a:solidFill>
                            <a:srgbClr val="29235C"/>
                          </a:solidFill>
                        </a:rPr>
                        <a:t>Materials</a:t>
                      </a:r>
                    </a:p>
                    <a:p>
                      <a:endParaRPr lang="en-GB" sz="1300" b="1" dirty="0">
                        <a:solidFill>
                          <a:srgbClr val="29235C"/>
                        </a:solidFill>
                      </a:endParaRPr>
                    </a:p>
                    <a:p>
                      <a:r>
                        <a:rPr lang="en-GB" sz="1300" b="1" dirty="0">
                          <a:solidFill>
                            <a:srgbClr val="29235C"/>
                          </a:solidFill>
                        </a:rPr>
                        <a:t>Rocks and soil: </a:t>
                      </a:r>
                      <a:r>
                        <a:rPr lang="en-GB" sz="1300" dirty="0">
                          <a:solidFill>
                            <a:srgbClr val="29235C"/>
                          </a:solidFill>
                        </a:rPr>
                        <a:t>Studying rocks and their properties, children learn how to classify rocks and identify how they were formed. They look at the work of </a:t>
                      </a:r>
                      <a:r>
                        <a:rPr lang="en-GB" sz="1300" dirty="0" err="1">
                          <a:solidFill>
                            <a:srgbClr val="29235C"/>
                          </a:solidFill>
                        </a:rPr>
                        <a:t>paleontologists</a:t>
                      </a:r>
                      <a:r>
                        <a:rPr lang="en-GB" sz="1300" dirty="0">
                          <a:solidFill>
                            <a:srgbClr val="29235C"/>
                          </a:solidFill>
                        </a:rPr>
                        <a:t> to learn about fossil formation and use models to explore how fossils tell us about the past. Pupils investigate the physical properties of rocks and link these to their particular uses and explore soil formation, separate soil using a sedimentation jar and test soil drainage.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300" b="1" u="sng" dirty="0">
                          <a:solidFill>
                            <a:srgbClr val="29235C"/>
                          </a:solidFill>
                        </a:rPr>
                        <a:t>Energy</a:t>
                      </a:r>
                    </a:p>
                    <a:p>
                      <a:endParaRPr lang="en-GB" sz="1300" b="1" u="sng" dirty="0">
                        <a:solidFill>
                          <a:srgbClr val="29235C"/>
                        </a:solidFill>
                      </a:endParaRPr>
                    </a:p>
                    <a:p>
                      <a:r>
                        <a:rPr lang="en-GB" sz="1300" b="1" dirty="0">
                          <a:solidFill>
                            <a:srgbClr val="29235C"/>
                          </a:solidFill>
                        </a:rPr>
                        <a:t>Light and shadows:</a:t>
                      </a:r>
                    </a:p>
                    <a:p>
                      <a:r>
                        <a:rPr lang="en-GB" sz="1300" dirty="0">
                          <a:solidFill>
                            <a:srgbClr val="29235C"/>
                          </a:solidFill>
                        </a:rPr>
                        <a:t>Identifying examples of light sources, children learn that light is needed to see and how its absence causes darkness. Children investigate reflection and shadow formation, including how different factors change the shadows observed. They explore how shadows can be used to entertain in the arts and create shadow puppets to recount how different people work or experiment with light.</a:t>
                      </a:r>
                      <a:endParaRPr lang="en-GB" sz="1300" b="1" u="sng"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300" b="1" u="sng" dirty="0">
                          <a:solidFill>
                            <a:srgbClr val="29235C"/>
                          </a:solidFill>
                        </a:rPr>
                        <a:t>Plants </a:t>
                      </a:r>
                    </a:p>
                    <a:p>
                      <a:endParaRPr lang="en-GB" sz="1300" b="1" dirty="0">
                        <a:solidFill>
                          <a:srgbClr val="29235C"/>
                        </a:solidFill>
                      </a:endParaRPr>
                    </a:p>
                    <a:p>
                      <a:r>
                        <a:rPr lang="en-GB" sz="1300" b="1" dirty="0">
                          <a:solidFill>
                            <a:srgbClr val="29235C"/>
                          </a:solidFill>
                        </a:rPr>
                        <a:t>Plant reproduction: </a:t>
                      </a:r>
                      <a:r>
                        <a:rPr lang="en-GB" sz="1300" dirty="0">
                          <a:solidFill>
                            <a:srgbClr val="29235C"/>
                          </a:solidFill>
                        </a:rPr>
                        <a:t>Building on their prior knowledge of plant structures, children describe the functions of named parts and use evidence to explain their significance in plant development. They investigate further factors that may affect the growth of plants and compete with their peers to disperse seeds in a variety of ways. They explore how seeds vary and define the type of plant they are studying, as well as looking at how seed shapes have inspired modern technologies.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1" u="sng" dirty="0">
                          <a:solidFill>
                            <a:srgbClr val="29235C"/>
                          </a:solidFill>
                        </a:rPr>
                        <a:t>Making connections</a:t>
                      </a:r>
                    </a:p>
                    <a:p>
                      <a:endParaRPr lang="en-GB" sz="1300" b="1" dirty="0">
                        <a:solidFill>
                          <a:srgbClr val="29235C"/>
                        </a:solidFill>
                      </a:endParaRPr>
                    </a:p>
                    <a:p>
                      <a:r>
                        <a:rPr lang="en-GB" sz="1300" b="1" dirty="0">
                          <a:solidFill>
                            <a:srgbClr val="29235C"/>
                          </a:solidFill>
                        </a:rPr>
                        <a:t>Does hand span affect grip strength? </a:t>
                      </a:r>
                      <a:r>
                        <a:rPr lang="en-GB" sz="1300" dirty="0">
                          <a:solidFill>
                            <a:srgbClr val="29235C"/>
                          </a:solidFill>
                        </a:rPr>
                        <a:t>Experimenting, analysing data and drawing conclusions allows children to explore the relationship between hand span and grip strength. They test different gloves to improve grip strength and applying their newfound knowledge to design friction gloves, fostering scientific inquiry and problem-solving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005722"/>
                  </a:ext>
                </a:extLst>
              </a:tr>
            </a:tbl>
          </a:graphicData>
        </a:graphic>
      </p:graphicFrame>
    </p:spTree>
    <p:extLst>
      <p:ext uri="{BB962C8B-B14F-4D97-AF65-F5344CB8AC3E}">
        <p14:creationId xmlns:p14="http://schemas.microsoft.com/office/powerpoint/2010/main" val="45671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334E-3C9F-6F3B-B7F3-D84DA4D773EA}"/>
              </a:ext>
            </a:extLst>
          </p:cNvPr>
          <p:cNvSpPr>
            <a:spLocks noGrp="1"/>
          </p:cNvSpPr>
          <p:nvPr>
            <p:ph type="title"/>
          </p:nvPr>
        </p:nvSpPr>
        <p:spPr/>
        <p:txBody>
          <a:bodyPr/>
          <a:lstStyle/>
          <a:p>
            <a:endParaRPr lang="en-GB"/>
          </a:p>
        </p:txBody>
      </p:sp>
      <p:graphicFrame>
        <p:nvGraphicFramePr>
          <p:cNvPr id="5" name="Content Placeholder 4">
            <a:extLst>
              <a:ext uri="{FF2B5EF4-FFF2-40B4-BE49-F238E27FC236}">
                <a16:creationId xmlns:a16="http://schemas.microsoft.com/office/drawing/2014/main" id="{759716FA-BF03-010C-06B4-04F3F802E44D}"/>
              </a:ext>
            </a:extLst>
          </p:cNvPr>
          <p:cNvGraphicFramePr>
            <a:graphicFrameLocks noGrp="1"/>
          </p:cNvGraphicFramePr>
          <p:nvPr>
            <p:ph idx="1"/>
            <p:extLst>
              <p:ext uri="{D42A27DB-BD31-4B8C-83A1-F6EECF244321}">
                <p14:modId xmlns:p14="http://schemas.microsoft.com/office/powerpoint/2010/main" val="3384833130"/>
              </p:ext>
            </p:extLst>
          </p:nvPr>
        </p:nvGraphicFramePr>
        <p:xfrm>
          <a:off x="838199" y="513019"/>
          <a:ext cx="11093244" cy="4545678"/>
        </p:xfrm>
        <a:graphic>
          <a:graphicData uri="http://schemas.openxmlformats.org/drawingml/2006/table">
            <a:tbl>
              <a:tblPr firstRow="1" bandRow="1">
                <a:tableStyleId>{5C22544A-7EE6-4342-B048-85BDC9FD1C3A}</a:tableStyleId>
              </a:tblPr>
              <a:tblGrid>
                <a:gridCol w="1848874">
                  <a:extLst>
                    <a:ext uri="{9D8B030D-6E8A-4147-A177-3AD203B41FA5}">
                      <a16:colId xmlns:a16="http://schemas.microsoft.com/office/drawing/2014/main" val="3569220170"/>
                    </a:ext>
                  </a:extLst>
                </a:gridCol>
                <a:gridCol w="1848874">
                  <a:extLst>
                    <a:ext uri="{9D8B030D-6E8A-4147-A177-3AD203B41FA5}">
                      <a16:colId xmlns:a16="http://schemas.microsoft.com/office/drawing/2014/main" val="1677663167"/>
                    </a:ext>
                  </a:extLst>
                </a:gridCol>
                <a:gridCol w="1848874">
                  <a:extLst>
                    <a:ext uri="{9D8B030D-6E8A-4147-A177-3AD203B41FA5}">
                      <a16:colId xmlns:a16="http://schemas.microsoft.com/office/drawing/2014/main" val="3456001145"/>
                    </a:ext>
                  </a:extLst>
                </a:gridCol>
                <a:gridCol w="1848874">
                  <a:extLst>
                    <a:ext uri="{9D8B030D-6E8A-4147-A177-3AD203B41FA5}">
                      <a16:colId xmlns:a16="http://schemas.microsoft.com/office/drawing/2014/main" val="2698806683"/>
                    </a:ext>
                  </a:extLst>
                </a:gridCol>
                <a:gridCol w="1848874">
                  <a:extLst>
                    <a:ext uri="{9D8B030D-6E8A-4147-A177-3AD203B41FA5}">
                      <a16:colId xmlns:a16="http://schemas.microsoft.com/office/drawing/2014/main" val="354887872"/>
                    </a:ext>
                  </a:extLst>
                </a:gridCol>
                <a:gridCol w="1848874">
                  <a:extLst>
                    <a:ext uri="{9D8B030D-6E8A-4147-A177-3AD203B41FA5}">
                      <a16:colId xmlns:a16="http://schemas.microsoft.com/office/drawing/2014/main" val="1119331153"/>
                    </a:ext>
                  </a:extLst>
                </a:gridCol>
              </a:tblGrid>
              <a:tr h="888078">
                <a:tc gridSpan="2">
                  <a:txBody>
                    <a:bodyPr/>
                    <a:lstStyle/>
                    <a:p>
                      <a:pPr algn="ctr"/>
                      <a:endParaRPr lang="en-GB" dirty="0">
                        <a:solidFill>
                          <a:schemeClr val="bg1"/>
                        </a:solidFill>
                      </a:endParaRPr>
                    </a:p>
                    <a:p>
                      <a:pPr algn="ctr"/>
                      <a:r>
                        <a:rPr lang="en-GB" dirty="0">
                          <a:solidFill>
                            <a:schemeClr val="bg1"/>
                          </a:solidFill>
                        </a:rPr>
                        <a:t>Autumn</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pPr algn="ctr"/>
                      <a:endParaRPr lang="en-GB" dirty="0"/>
                    </a:p>
                  </a:txBody>
                  <a:tcPr/>
                </a:tc>
                <a:tc gridSpan="2">
                  <a:txBody>
                    <a:bodyPr/>
                    <a:lstStyle/>
                    <a:p>
                      <a:pPr algn="ctr"/>
                      <a:endParaRPr lang="en-GB" dirty="0">
                        <a:solidFill>
                          <a:schemeClr val="bg1"/>
                        </a:solidFill>
                      </a:endParaRPr>
                    </a:p>
                    <a:p>
                      <a:pPr algn="ctr"/>
                      <a:r>
                        <a:rPr lang="en-GB" dirty="0">
                          <a:solidFill>
                            <a:schemeClr val="bg1"/>
                          </a:solidFill>
                        </a:rPr>
                        <a:t>Spring</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tc gridSpan="2">
                  <a:txBody>
                    <a:bodyPr/>
                    <a:lstStyle/>
                    <a:p>
                      <a:pPr algn="ctr"/>
                      <a:endParaRPr lang="en-GB" dirty="0">
                        <a:solidFill>
                          <a:schemeClr val="bg1"/>
                        </a:solidFill>
                      </a:endParaRPr>
                    </a:p>
                    <a:p>
                      <a:pPr algn="ctr"/>
                      <a:r>
                        <a:rPr lang="en-GB" dirty="0">
                          <a:solidFill>
                            <a:schemeClr val="bg1"/>
                          </a:solidFill>
                        </a:rPr>
                        <a:t>Summer</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extLst>
                  <a:ext uri="{0D108BD9-81ED-4DB2-BD59-A6C34878D82A}">
                    <a16:rowId xmlns:a16="http://schemas.microsoft.com/office/drawing/2014/main" val="500122434"/>
                  </a:ext>
                </a:extLst>
              </a:tr>
              <a:tr h="3585015">
                <a:tc>
                  <a:txBody>
                    <a:bodyPr/>
                    <a:lstStyle/>
                    <a:p>
                      <a:r>
                        <a:rPr lang="en-GB" b="1" u="sng" dirty="0">
                          <a:solidFill>
                            <a:srgbClr val="29235C"/>
                          </a:solidFill>
                        </a:rPr>
                        <a:t>Gestural Drawing with Charcoal</a:t>
                      </a:r>
                    </a:p>
                    <a:p>
                      <a:endParaRPr lang="en-GB" b="1" u="sng" dirty="0">
                        <a:solidFill>
                          <a:srgbClr val="29235C"/>
                        </a:solidFill>
                      </a:endParaRPr>
                    </a:p>
                    <a:p>
                      <a:r>
                        <a:rPr lang="en-GB" dirty="0">
                          <a:solidFill>
                            <a:srgbClr val="29235C"/>
                          </a:solidFill>
                        </a:rPr>
                        <a:t>Making loose, gestural drawings with charcoal, and exploring drama and performance.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u="sng" dirty="0">
                          <a:solidFill>
                            <a:srgbClr val="29235C"/>
                          </a:solidFill>
                        </a:rPr>
                        <a:t>Working with Shape and Colour</a:t>
                      </a:r>
                    </a:p>
                    <a:p>
                      <a:endParaRPr lang="en-GB" b="1" u="sng" dirty="0">
                        <a:solidFill>
                          <a:srgbClr val="29235C"/>
                        </a:solidFill>
                      </a:endParaRPr>
                    </a:p>
                    <a:p>
                      <a:r>
                        <a:rPr lang="en-GB" dirty="0">
                          <a:solidFill>
                            <a:srgbClr val="29235C"/>
                          </a:solidFill>
                        </a:rPr>
                        <a:t>“Painting with Scissors”: Collage and stencil in response to looking at artwork.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u="sng" dirty="0">
                          <a:solidFill>
                            <a:srgbClr val="29235C"/>
                          </a:solidFill>
                        </a:rPr>
                        <a:t>Telling Stories Through Making </a:t>
                      </a:r>
                    </a:p>
                    <a:p>
                      <a:endParaRPr lang="en-GB" b="1" u="sng" dirty="0">
                        <a:solidFill>
                          <a:srgbClr val="29235C"/>
                        </a:solidFill>
                      </a:endParaRPr>
                    </a:p>
                    <a:p>
                      <a:r>
                        <a:rPr lang="en-GB" b="0" u="none" dirty="0">
                          <a:solidFill>
                            <a:srgbClr val="29235C"/>
                          </a:solidFill>
                        </a:rPr>
                        <a:t>Explore h</a:t>
                      </a:r>
                      <a:r>
                        <a:rPr lang="en-GB" dirty="0">
                          <a:solidFill>
                            <a:srgbClr val="29235C"/>
                          </a:solidFill>
                        </a:rPr>
                        <a:t>ow artists are inspired by other art forms – in this case how we make sculpture inspired by literature and film.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u="sng" dirty="0">
                          <a:solidFill>
                            <a:srgbClr val="29235C"/>
                          </a:solidFill>
                        </a:rPr>
                        <a:t>Cloth, Thread, Paint </a:t>
                      </a:r>
                    </a:p>
                    <a:p>
                      <a:endParaRPr lang="en-GB" b="1" u="sng" dirty="0">
                        <a:solidFill>
                          <a:srgbClr val="29235C"/>
                        </a:solidFill>
                      </a:endParaRPr>
                    </a:p>
                    <a:p>
                      <a:r>
                        <a:rPr lang="en-GB" dirty="0">
                          <a:solidFill>
                            <a:srgbClr val="29235C"/>
                          </a:solidFill>
                        </a:rPr>
                        <a:t>Explore how artists combine media to create work in response to landscape. Use acrylic and thread to make a painted and stitched piece.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u="sng" dirty="0">
                          <a:solidFill>
                            <a:srgbClr val="29235C"/>
                          </a:solidFill>
                        </a:rPr>
                        <a:t>Making Animated Drawings </a:t>
                      </a:r>
                    </a:p>
                    <a:p>
                      <a:endParaRPr lang="en-GB" b="1" u="sng" dirty="0">
                        <a:solidFill>
                          <a:srgbClr val="29235C"/>
                        </a:solidFill>
                      </a:endParaRPr>
                    </a:p>
                    <a:p>
                      <a:r>
                        <a:rPr lang="en-GB" dirty="0">
                          <a:solidFill>
                            <a:srgbClr val="29235C"/>
                          </a:solidFill>
                        </a:rPr>
                        <a:t>Explore how to create simple moving drawings by making paper “puppets” and animate them using tablets.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u="sng" dirty="0">
                          <a:solidFill>
                            <a:srgbClr val="29235C"/>
                          </a:solidFill>
                        </a:rPr>
                        <a:t>Using Natural Materials to Make Images </a:t>
                      </a:r>
                    </a:p>
                    <a:p>
                      <a:endParaRPr lang="en-GB" b="1" u="sng" dirty="0">
                        <a:solidFill>
                          <a:srgbClr val="29235C"/>
                        </a:solidFill>
                      </a:endParaRPr>
                    </a:p>
                    <a:p>
                      <a:r>
                        <a:rPr lang="en-GB" dirty="0">
                          <a:solidFill>
                            <a:srgbClr val="29235C"/>
                          </a:solidFill>
                        </a:rPr>
                        <a:t>Using natural pigments and dyes from the local environment to make art. Exploring Cyanotype and </a:t>
                      </a:r>
                      <a:r>
                        <a:rPr lang="en-GB" dirty="0" err="1">
                          <a:solidFill>
                            <a:srgbClr val="29235C"/>
                          </a:solidFill>
                        </a:rPr>
                        <a:t>Anthotype</a:t>
                      </a:r>
                      <a:endParaRPr lang="en-GB"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005722"/>
                  </a:ext>
                </a:extLst>
              </a:tr>
            </a:tbl>
          </a:graphicData>
        </a:graphic>
      </p:graphicFrame>
      <p:sp>
        <p:nvSpPr>
          <p:cNvPr id="4" name="Title 1">
            <a:extLst>
              <a:ext uri="{FF2B5EF4-FFF2-40B4-BE49-F238E27FC236}">
                <a16:creationId xmlns:a16="http://schemas.microsoft.com/office/drawing/2014/main" id="{3EB200AF-6A4F-3868-0F1E-F7E3AB32CDB0}"/>
              </a:ext>
            </a:extLst>
          </p:cNvPr>
          <p:cNvSpPr txBox="1">
            <a:spLocks/>
          </p:cNvSpPr>
          <p:nvPr/>
        </p:nvSpPr>
        <p:spPr>
          <a:xfrm rot="16200000">
            <a:off x="-1804154" y="3992490"/>
            <a:ext cx="4646894" cy="73741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2D8B72"/>
                </a:solidFill>
              </a:rPr>
              <a:t>Art and Design</a:t>
            </a:r>
          </a:p>
        </p:txBody>
      </p:sp>
    </p:spTree>
    <p:extLst>
      <p:ext uri="{BB962C8B-B14F-4D97-AF65-F5344CB8AC3E}">
        <p14:creationId xmlns:p14="http://schemas.microsoft.com/office/powerpoint/2010/main" val="252726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7A3D0D3-C2D7-8279-EE7C-A5DECC94C7FE}"/>
              </a:ext>
            </a:extLst>
          </p:cNvPr>
          <p:cNvSpPr txBox="1">
            <a:spLocks/>
          </p:cNvSpPr>
          <p:nvPr/>
        </p:nvSpPr>
        <p:spPr>
          <a:xfrm rot="16200000">
            <a:off x="-1804154" y="3992490"/>
            <a:ext cx="4646894" cy="73741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2D8B72"/>
                </a:solidFill>
              </a:rPr>
              <a:t>P.E.</a:t>
            </a:r>
          </a:p>
        </p:txBody>
      </p:sp>
      <p:pic>
        <p:nvPicPr>
          <p:cNvPr id="12" name="Picture 11">
            <a:extLst>
              <a:ext uri="{FF2B5EF4-FFF2-40B4-BE49-F238E27FC236}">
                <a16:creationId xmlns:a16="http://schemas.microsoft.com/office/drawing/2014/main" id="{511281EA-14AD-3065-9DA6-FD86AD7F80BE}"/>
              </a:ext>
            </a:extLst>
          </p:cNvPr>
          <p:cNvPicPr>
            <a:picLocks noChangeAspect="1"/>
          </p:cNvPicPr>
          <p:nvPr/>
        </p:nvPicPr>
        <p:blipFill>
          <a:blip r:embed="rId2"/>
          <a:srcRect l="33750" t="59384" r="50000" b="12024"/>
          <a:stretch/>
        </p:blipFill>
        <p:spPr>
          <a:xfrm>
            <a:off x="8598310" y="3429000"/>
            <a:ext cx="3013587" cy="2981103"/>
          </a:xfrm>
          <a:prstGeom prst="rect">
            <a:avLst/>
          </a:prstGeom>
        </p:spPr>
      </p:pic>
      <p:graphicFrame>
        <p:nvGraphicFramePr>
          <p:cNvPr id="15" name="Content Placeholder 4">
            <a:extLst>
              <a:ext uri="{FF2B5EF4-FFF2-40B4-BE49-F238E27FC236}">
                <a16:creationId xmlns:a16="http://schemas.microsoft.com/office/drawing/2014/main" id="{127F9178-0EC1-A120-4C34-ADF5E4B98340}"/>
              </a:ext>
            </a:extLst>
          </p:cNvPr>
          <p:cNvGraphicFramePr>
            <a:graphicFrameLocks/>
          </p:cNvGraphicFramePr>
          <p:nvPr>
            <p:extLst>
              <p:ext uri="{D42A27DB-BD31-4B8C-83A1-F6EECF244321}">
                <p14:modId xmlns:p14="http://schemas.microsoft.com/office/powerpoint/2010/main" val="803428176"/>
              </p:ext>
            </p:extLst>
          </p:nvPr>
        </p:nvGraphicFramePr>
        <p:xfrm>
          <a:off x="491613" y="446459"/>
          <a:ext cx="11093244" cy="2067122"/>
        </p:xfrm>
        <a:graphic>
          <a:graphicData uri="http://schemas.openxmlformats.org/drawingml/2006/table">
            <a:tbl>
              <a:tblPr firstRow="1" bandRow="1">
                <a:tableStyleId>{5C22544A-7EE6-4342-B048-85BDC9FD1C3A}</a:tableStyleId>
              </a:tblPr>
              <a:tblGrid>
                <a:gridCol w="1848874">
                  <a:extLst>
                    <a:ext uri="{9D8B030D-6E8A-4147-A177-3AD203B41FA5}">
                      <a16:colId xmlns:a16="http://schemas.microsoft.com/office/drawing/2014/main" val="3569220170"/>
                    </a:ext>
                  </a:extLst>
                </a:gridCol>
                <a:gridCol w="1848874">
                  <a:extLst>
                    <a:ext uri="{9D8B030D-6E8A-4147-A177-3AD203B41FA5}">
                      <a16:colId xmlns:a16="http://schemas.microsoft.com/office/drawing/2014/main" val="1677663167"/>
                    </a:ext>
                  </a:extLst>
                </a:gridCol>
                <a:gridCol w="1848874">
                  <a:extLst>
                    <a:ext uri="{9D8B030D-6E8A-4147-A177-3AD203B41FA5}">
                      <a16:colId xmlns:a16="http://schemas.microsoft.com/office/drawing/2014/main" val="3456001145"/>
                    </a:ext>
                  </a:extLst>
                </a:gridCol>
                <a:gridCol w="1848874">
                  <a:extLst>
                    <a:ext uri="{9D8B030D-6E8A-4147-A177-3AD203B41FA5}">
                      <a16:colId xmlns:a16="http://schemas.microsoft.com/office/drawing/2014/main" val="2698806683"/>
                    </a:ext>
                  </a:extLst>
                </a:gridCol>
                <a:gridCol w="1848874">
                  <a:extLst>
                    <a:ext uri="{9D8B030D-6E8A-4147-A177-3AD203B41FA5}">
                      <a16:colId xmlns:a16="http://schemas.microsoft.com/office/drawing/2014/main" val="354887872"/>
                    </a:ext>
                  </a:extLst>
                </a:gridCol>
                <a:gridCol w="1848874">
                  <a:extLst>
                    <a:ext uri="{9D8B030D-6E8A-4147-A177-3AD203B41FA5}">
                      <a16:colId xmlns:a16="http://schemas.microsoft.com/office/drawing/2014/main" val="1119331153"/>
                    </a:ext>
                  </a:extLst>
                </a:gridCol>
              </a:tblGrid>
              <a:tr h="353506">
                <a:tc gridSpan="2">
                  <a:txBody>
                    <a:bodyPr/>
                    <a:lstStyle/>
                    <a:p>
                      <a:pPr algn="ctr"/>
                      <a:endParaRPr lang="en-GB" dirty="0">
                        <a:solidFill>
                          <a:schemeClr val="bg1"/>
                        </a:solidFill>
                      </a:endParaRPr>
                    </a:p>
                    <a:p>
                      <a:pPr algn="ctr"/>
                      <a:r>
                        <a:rPr lang="en-GB" dirty="0">
                          <a:solidFill>
                            <a:schemeClr val="bg1"/>
                          </a:solidFill>
                        </a:rPr>
                        <a:t>Autumn</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pPr algn="ctr"/>
                      <a:endParaRPr lang="en-GB" dirty="0"/>
                    </a:p>
                  </a:txBody>
                  <a:tcPr/>
                </a:tc>
                <a:tc gridSpan="2">
                  <a:txBody>
                    <a:bodyPr/>
                    <a:lstStyle/>
                    <a:p>
                      <a:pPr algn="ctr"/>
                      <a:endParaRPr lang="en-GB" dirty="0">
                        <a:solidFill>
                          <a:schemeClr val="bg1"/>
                        </a:solidFill>
                      </a:endParaRPr>
                    </a:p>
                    <a:p>
                      <a:pPr algn="ctr"/>
                      <a:r>
                        <a:rPr lang="en-GB" dirty="0">
                          <a:solidFill>
                            <a:schemeClr val="bg1"/>
                          </a:solidFill>
                        </a:rPr>
                        <a:t>Spring</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tc gridSpan="2">
                  <a:txBody>
                    <a:bodyPr/>
                    <a:lstStyle/>
                    <a:p>
                      <a:pPr algn="ctr"/>
                      <a:endParaRPr lang="en-GB" dirty="0">
                        <a:solidFill>
                          <a:schemeClr val="bg1"/>
                        </a:solidFill>
                      </a:endParaRPr>
                    </a:p>
                    <a:p>
                      <a:pPr algn="ctr"/>
                      <a:r>
                        <a:rPr lang="en-GB" dirty="0">
                          <a:solidFill>
                            <a:schemeClr val="bg1"/>
                          </a:solidFill>
                        </a:rPr>
                        <a:t>Summer</a:t>
                      </a:r>
                    </a:p>
                  </a:txBody>
                  <a:tcPr>
                    <a:lnB w="12700" cap="flat" cmpd="sng" algn="ctr">
                      <a:solidFill>
                        <a:schemeClr val="tx1"/>
                      </a:solidFill>
                      <a:prstDash val="solid"/>
                      <a:round/>
                      <a:headEnd type="none" w="med" len="med"/>
                      <a:tailEnd type="none" w="med" len="med"/>
                    </a:lnB>
                    <a:solidFill>
                      <a:srgbClr val="6FBC85"/>
                    </a:solidFill>
                  </a:tcPr>
                </a:tc>
                <a:tc hMerge="1">
                  <a:txBody>
                    <a:bodyPr/>
                    <a:lstStyle/>
                    <a:p>
                      <a:endParaRPr lang="en-GB" dirty="0"/>
                    </a:p>
                  </a:txBody>
                  <a:tcPr/>
                </a:tc>
                <a:extLst>
                  <a:ext uri="{0D108BD9-81ED-4DB2-BD59-A6C34878D82A}">
                    <a16:rowId xmlns:a16="http://schemas.microsoft.com/office/drawing/2014/main" val="500122434"/>
                  </a:ext>
                </a:extLst>
              </a:tr>
              <a:tr h="1427042">
                <a:tc>
                  <a:txBody>
                    <a:bodyPr/>
                    <a:lstStyle/>
                    <a:p>
                      <a:pPr algn="ctr"/>
                      <a:r>
                        <a:rPr lang="en-GB" sz="1800" b="1" u="none" dirty="0">
                          <a:solidFill>
                            <a:srgbClr val="29235C"/>
                          </a:solidFill>
                        </a:rPr>
                        <a:t>Fundamentals</a:t>
                      </a:r>
                      <a:r>
                        <a:rPr lang="en-GB" sz="1800" b="1" dirty="0">
                          <a:solidFill>
                            <a:srgbClr val="29235C"/>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29235C"/>
                          </a:solidFill>
                        </a:rPr>
                        <a:t>OOA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29235C"/>
                          </a:solidFill>
                        </a:rPr>
                        <a:t>Ball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29235C"/>
                          </a:solidFill>
                        </a:rPr>
                        <a:t>Rounders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29235C"/>
                          </a:solidFill>
                        </a:rPr>
                        <a:t>Gymnastics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29235C"/>
                          </a:solidFill>
                        </a:rPr>
                        <a:t>Swimming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005722"/>
                  </a:ext>
                </a:extLst>
              </a:tr>
            </a:tbl>
          </a:graphicData>
        </a:graphic>
      </p:graphicFrame>
    </p:spTree>
    <p:extLst>
      <p:ext uri="{BB962C8B-B14F-4D97-AF65-F5344CB8AC3E}">
        <p14:creationId xmlns:p14="http://schemas.microsoft.com/office/powerpoint/2010/main" val="199729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7A3D0D3-C2D7-8279-EE7C-A5DECC94C7FE}"/>
              </a:ext>
            </a:extLst>
          </p:cNvPr>
          <p:cNvSpPr txBox="1">
            <a:spLocks/>
          </p:cNvSpPr>
          <p:nvPr/>
        </p:nvSpPr>
        <p:spPr>
          <a:xfrm rot="16200000">
            <a:off x="-1804154" y="3992490"/>
            <a:ext cx="4646894" cy="73741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2D8B72"/>
                </a:solidFill>
              </a:rPr>
              <a:t>History</a:t>
            </a:r>
          </a:p>
        </p:txBody>
      </p:sp>
      <p:graphicFrame>
        <p:nvGraphicFramePr>
          <p:cNvPr id="15" name="Content Placeholder 4">
            <a:extLst>
              <a:ext uri="{FF2B5EF4-FFF2-40B4-BE49-F238E27FC236}">
                <a16:creationId xmlns:a16="http://schemas.microsoft.com/office/drawing/2014/main" id="{127F9178-0EC1-A120-4C34-ADF5E4B98340}"/>
              </a:ext>
            </a:extLst>
          </p:cNvPr>
          <p:cNvGraphicFramePr>
            <a:graphicFrameLocks/>
          </p:cNvGraphicFramePr>
          <p:nvPr>
            <p:extLst>
              <p:ext uri="{D42A27DB-BD31-4B8C-83A1-F6EECF244321}">
                <p14:modId xmlns:p14="http://schemas.microsoft.com/office/powerpoint/2010/main" val="1387753439"/>
              </p:ext>
            </p:extLst>
          </p:nvPr>
        </p:nvGraphicFramePr>
        <p:xfrm>
          <a:off x="888002" y="25767"/>
          <a:ext cx="11153415" cy="6832233"/>
        </p:xfrm>
        <a:graphic>
          <a:graphicData uri="http://schemas.openxmlformats.org/drawingml/2006/table">
            <a:tbl>
              <a:tblPr firstRow="1" bandRow="1">
                <a:tableStyleId>{5C22544A-7EE6-4342-B048-85BDC9FD1C3A}</a:tableStyleId>
              </a:tblPr>
              <a:tblGrid>
                <a:gridCol w="2994188">
                  <a:extLst>
                    <a:ext uri="{9D8B030D-6E8A-4147-A177-3AD203B41FA5}">
                      <a16:colId xmlns:a16="http://schemas.microsoft.com/office/drawing/2014/main" val="3569220170"/>
                    </a:ext>
                  </a:extLst>
                </a:gridCol>
                <a:gridCol w="3368843">
                  <a:extLst>
                    <a:ext uri="{9D8B030D-6E8A-4147-A177-3AD203B41FA5}">
                      <a16:colId xmlns:a16="http://schemas.microsoft.com/office/drawing/2014/main" val="3456001145"/>
                    </a:ext>
                  </a:extLst>
                </a:gridCol>
                <a:gridCol w="4790384">
                  <a:extLst>
                    <a:ext uri="{9D8B030D-6E8A-4147-A177-3AD203B41FA5}">
                      <a16:colId xmlns:a16="http://schemas.microsoft.com/office/drawing/2014/main" val="354887872"/>
                    </a:ext>
                  </a:extLst>
                </a:gridCol>
              </a:tblGrid>
              <a:tr h="0">
                <a:tc>
                  <a:txBody>
                    <a:bodyPr/>
                    <a:lstStyle/>
                    <a:p>
                      <a:pPr algn="ctr"/>
                      <a:endParaRPr lang="en-GB" dirty="0">
                        <a:solidFill>
                          <a:schemeClr val="bg1"/>
                        </a:solidFill>
                      </a:endParaRPr>
                    </a:p>
                    <a:p>
                      <a:pPr algn="ctr"/>
                      <a:r>
                        <a:rPr lang="en-GB" dirty="0">
                          <a:solidFill>
                            <a:schemeClr val="bg1"/>
                          </a:solidFill>
                        </a:rPr>
                        <a:t>Autumn</a:t>
                      </a:r>
                    </a:p>
                  </a:txBody>
                  <a:tcPr>
                    <a:lnB w="12700" cap="flat" cmpd="sng" algn="ctr">
                      <a:solidFill>
                        <a:schemeClr val="tx1"/>
                      </a:solidFill>
                      <a:prstDash val="solid"/>
                      <a:round/>
                      <a:headEnd type="none" w="med" len="med"/>
                      <a:tailEnd type="none" w="med" len="med"/>
                    </a:lnB>
                    <a:solidFill>
                      <a:srgbClr val="6FBC85"/>
                    </a:solidFill>
                  </a:tcPr>
                </a:tc>
                <a:tc>
                  <a:txBody>
                    <a:bodyPr/>
                    <a:lstStyle/>
                    <a:p>
                      <a:pPr algn="ctr"/>
                      <a:endParaRPr lang="en-GB" dirty="0">
                        <a:solidFill>
                          <a:schemeClr val="bg1"/>
                        </a:solidFill>
                      </a:endParaRPr>
                    </a:p>
                    <a:p>
                      <a:pPr algn="ctr"/>
                      <a:r>
                        <a:rPr lang="en-GB" dirty="0">
                          <a:solidFill>
                            <a:schemeClr val="bg1"/>
                          </a:solidFill>
                        </a:rPr>
                        <a:t>Spring</a:t>
                      </a:r>
                    </a:p>
                  </a:txBody>
                  <a:tcPr>
                    <a:lnB w="12700" cap="flat" cmpd="sng" algn="ctr">
                      <a:solidFill>
                        <a:schemeClr val="tx1"/>
                      </a:solidFill>
                      <a:prstDash val="solid"/>
                      <a:round/>
                      <a:headEnd type="none" w="med" len="med"/>
                      <a:tailEnd type="none" w="med" len="med"/>
                    </a:lnB>
                    <a:solidFill>
                      <a:srgbClr val="6FBC85"/>
                    </a:solidFill>
                  </a:tcPr>
                </a:tc>
                <a:tc>
                  <a:txBody>
                    <a:bodyPr/>
                    <a:lstStyle/>
                    <a:p>
                      <a:pPr algn="ctr"/>
                      <a:endParaRPr lang="en-GB" dirty="0">
                        <a:solidFill>
                          <a:schemeClr val="bg1"/>
                        </a:solidFill>
                      </a:endParaRPr>
                    </a:p>
                    <a:p>
                      <a:pPr algn="ctr"/>
                      <a:r>
                        <a:rPr lang="en-GB" dirty="0">
                          <a:solidFill>
                            <a:schemeClr val="bg1"/>
                          </a:solidFill>
                        </a:rPr>
                        <a:t>Summer</a:t>
                      </a:r>
                    </a:p>
                  </a:txBody>
                  <a:tcPr>
                    <a:lnB w="12700" cap="flat" cmpd="sng" algn="ctr">
                      <a:solidFill>
                        <a:schemeClr val="tx1"/>
                      </a:solidFill>
                      <a:prstDash val="solid"/>
                      <a:round/>
                      <a:headEnd type="none" w="med" len="med"/>
                      <a:tailEnd type="none" w="med" len="med"/>
                    </a:lnB>
                    <a:solidFill>
                      <a:srgbClr val="6FBC85"/>
                    </a:solidFill>
                  </a:tcPr>
                </a:tc>
                <a:extLst>
                  <a:ext uri="{0D108BD9-81ED-4DB2-BD59-A6C34878D82A}">
                    <a16:rowId xmlns:a16="http://schemas.microsoft.com/office/drawing/2014/main" val="500122434"/>
                  </a:ext>
                </a:extLst>
              </a:tr>
              <a:tr h="614313">
                <a:tc>
                  <a:txBody>
                    <a:bodyPr/>
                    <a:lstStyle/>
                    <a:p>
                      <a:r>
                        <a:rPr lang="en-GB" sz="1050" b="1" dirty="0">
                          <a:solidFill>
                            <a:srgbClr val="29235C"/>
                          </a:solidFill>
                        </a:rPr>
                        <a:t>Hunter Gatherers Focus: Children will know the changes in Britain from Stone Age to Iron 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1" dirty="0">
                          <a:solidFill>
                            <a:srgbClr val="29235C"/>
                          </a:solidFill>
                        </a:rPr>
                        <a:t>Exploring Egypt Focus: Children will know when and where the ancient Egyptian civilisation appeared and what life was like at the 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1" dirty="0">
                          <a:solidFill>
                            <a:srgbClr val="29235C"/>
                          </a:solidFill>
                        </a:rPr>
                        <a:t>Glorious Greeks Focus: Children will know about ancient Greek life, their achievements and their legacy.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005722"/>
                  </a:ext>
                </a:extLst>
              </a:tr>
              <a:tr h="713521">
                <a:tc>
                  <a:txBody>
                    <a:bodyPr/>
                    <a:lstStyle/>
                    <a:p>
                      <a:pPr marL="171450" indent="-171450">
                        <a:buFont typeface="Arial" panose="020B0604020202020204" pitchFamily="34" charset="0"/>
                        <a:buChar char="•"/>
                      </a:pPr>
                      <a:r>
                        <a:rPr lang="en-GB" sz="1000" dirty="0">
                          <a:solidFill>
                            <a:srgbClr val="29235C"/>
                          </a:solidFill>
                        </a:rPr>
                        <a:t>Stone Age to Iron Age covers around 10,000 years, between the last Ice Age and the coming of the Romans. </a:t>
                      </a:r>
                    </a:p>
                    <a:p>
                      <a:pPr marL="171450" indent="-171450">
                        <a:buFont typeface="Arial" panose="020B0604020202020204" pitchFamily="34" charset="0"/>
                        <a:buChar char="•"/>
                      </a:pPr>
                      <a:r>
                        <a:rPr lang="en-GB" sz="1000" dirty="0">
                          <a:solidFill>
                            <a:srgbClr val="29235C"/>
                          </a:solidFill>
                        </a:rPr>
                        <a:t>People moved from hunter-gatherer to farmer, from rural to urban, from fighting for survival to sophisticated society. </a:t>
                      </a:r>
                    </a:p>
                    <a:p>
                      <a:pPr marL="171450" indent="-171450">
                        <a:buFont typeface="Arial" panose="020B0604020202020204" pitchFamily="34" charset="0"/>
                        <a:buChar char="•"/>
                      </a:pPr>
                      <a:r>
                        <a:rPr lang="en-GB" sz="1000" dirty="0">
                          <a:solidFill>
                            <a:srgbClr val="29235C"/>
                          </a:solidFill>
                        </a:rPr>
                        <a:t>Stone age - Palaeolithic - Nomadic people were hunters, found food by moving from place to place in different seasons. Britain geographically part of mainland Europe </a:t>
                      </a:r>
                    </a:p>
                    <a:p>
                      <a:pPr marL="171450" indent="-171450">
                        <a:buFont typeface="Arial" panose="020B0604020202020204" pitchFamily="34" charset="0"/>
                        <a:buChar char="•"/>
                      </a:pPr>
                      <a:r>
                        <a:rPr lang="en-GB" sz="1000" dirty="0">
                          <a:solidFill>
                            <a:srgbClr val="29235C"/>
                          </a:solidFill>
                        </a:rPr>
                        <a:t>Mesolithic - during this period sea levels rose Britain became an island. Tools developed becoming smaller and finer. Invention of canoes leading to fish hunting. </a:t>
                      </a:r>
                    </a:p>
                    <a:p>
                      <a:pPr marL="171450" indent="-171450">
                        <a:buFont typeface="Arial" panose="020B0604020202020204" pitchFamily="34" charset="0"/>
                        <a:buChar char="•"/>
                      </a:pPr>
                      <a:r>
                        <a:rPr lang="en-GB" sz="1000" dirty="0">
                          <a:solidFill>
                            <a:srgbClr val="29235C"/>
                          </a:solidFill>
                        </a:rPr>
                        <a:t>Neolithic - people settled into villages and began farming. Began to look after animals and grow their own crops. </a:t>
                      </a:r>
                    </a:p>
                    <a:p>
                      <a:pPr marL="171450" indent="-171450">
                        <a:buFont typeface="Arial" panose="020B0604020202020204" pitchFamily="34" charset="0"/>
                        <a:buChar char="•"/>
                      </a:pPr>
                      <a:r>
                        <a:rPr lang="en-GB" sz="1000" dirty="0">
                          <a:solidFill>
                            <a:srgbClr val="29235C"/>
                          </a:solidFill>
                        </a:rPr>
                        <a:t>Stonehenge: A prehistoric monument in Wiltshire, England. It consists of a ring of standing stones, with each standing stone around 13 feet high (the height of two doors), 7 feet wide and weighing around 25 tons (about 2 double decker busses).</a:t>
                      </a:r>
                    </a:p>
                    <a:p>
                      <a:pPr marL="171450" indent="-171450">
                        <a:buFont typeface="Arial" panose="020B0604020202020204" pitchFamily="34" charset="0"/>
                        <a:buChar char="•"/>
                      </a:pPr>
                      <a:r>
                        <a:rPr lang="en-GB" sz="1000" dirty="0"/>
                        <a:t>Bronze age - people discovered how to extract metal from rocks. Bronze replaced stone as the best material to make tools. Able to build better equipment. </a:t>
                      </a:r>
                    </a:p>
                    <a:p>
                      <a:pPr marL="171450" indent="-171450">
                        <a:buFont typeface="Arial" panose="020B0604020202020204" pitchFamily="34" charset="0"/>
                        <a:buChar char="•"/>
                      </a:pPr>
                      <a:r>
                        <a:rPr lang="en-GB" sz="1000" dirty="0"/>
                        <a:t>Iron age (Celts and Picts) - iron replaced bronze as the main material. Began to protect themselves by building hill forts which were groups of buildings protected by stone walls. </a:t>
                      </a:r>
                    </a:p>
                    <a:p>
                      <a:pPr marL="171450" indent="-171450">
                        <a:buFont typeface="Arial" panose="020B0604020202020204" pitchFamily="34" charset="0"/>
                        <a:buChar char="•"/>
                      </a:pPr>
                      <a:r>
                        <a:rPr lang="en-GB" sz="1000" dirty="0"/>
                        <a:t>A simple timeline of key facts to evidence changes occurring over this period of time. </a:t>
                      </a:r>
                      <a:endParaRPr lang="en-GB" sz="1000" b="1"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dirty="0">
                          <a:solidFill>
                            <a:srgbClr val="29235C"/>
                          </a:solidFill>
                        </a:rPr>
                        <a:t>Ancient Egyptian civilization spans 3000 years of recorded history, from around 3000 BC to 30 BC. </a:t>
                      </a:r>
                    </a:p>
                    <a:p>
                      <a:pPr marL="171450" indent="-171450">
                        <a:buFont typeface="Arial" panose="020B0604020202020204" pitchFamily="34" charset="0"/>
                        <a:buChar char="•"/>
                      </a:pPr>
                      <a:r>
                        <a:rPr lang="en-GB" sz="1000" dirty="0">
                          <a:solidFill>
                            <a:srgbClr val="29235C"/>
                          </a:solidFill>
                        </a:rPr>
                        <a:t>Nile was essential in Egypt for;  transport: the Nile was the highway of the kingdom, food: fish and water-fowl, papyrus reeds, used to make paper, baskets, boats, sandals. </a:t>
                      </a:r>
                    </a:p>
                    <a:p>
                      <a:pPr marL="171450" indent="-171450">
                        <a:buFont typeface="Arial" panose="020B0604020202020204" pitchFamily="34" charset="0"/>
                        <a:buChar char="•"/>
                      </a:pPr>
                      <a:r>
                        <a:rPr lang="en-GB" sz="1000" dirty="0">
                          <a:solidFill>
                            <a:srgbClr val="29235C"/>
                          </a:solidFill>
                        </a:rPr>
                        <a:t>Focus on key achievements of the Ancient Egyptians such as the significance of the River Nile, the Pyramids, the afterlife and significant individuals such as archaeologists who have discovered key facts about Cleopatra and Tutankhamun. Hieroglyphics and Rosetta Stone.</a:t>
                      </a:r>
                    </a:p>
                    <a:p>
                      <a:pPr marL="171450" indent="-171450">
                        <a:buFont typeface="Arial" panose="020B0604020202020204" pitchFamily="34" charset="0"/>
                        <a:buChar char="•"/>
                      </a:pPr>
                      <a:r>
                        <a:rPr lang="en-GB" sz="1000" dirty="0">
                          <a:solidFill>
                            <a:srgbClr val="29235C"/>
                          </a:solidFill>
                        </a:rPr>
                        <a:t>The ancient Egyptians possessed great scientific knowledge. This included the following; Astronomy For example, the Egyptians aligned the Great Pyramid so that the Dog Star and the Pole Star shine into it at specific times. They also worked out a 365-day year which accurately predicted the annual flooding of the Nile. </a:t>
                      </a:r>
                      <a:r>
                        <a:rPr lang="en-GB" sz="1000" dirty="0"/>
                        <a:t>Arithmetic, geometry and engineering This is seen in the accurate building of the pyramids and other royal tombs.  Although Egyptian medicine had large elements of magic, we also have evidence of enormous surgical skill, such as ‘skull openers' who could carry out delicate brain operations.</a:t>
                      </a:r>
                    </a:p>
                    <a:p>
                      <a:pPr marL="171450" indent="-171450">
                        <a:buFont typeface="Arial" panose="020B0604020202020204" pitchFamily="34" charset="0"/>
                        <a:buChar char="•"/>
                      </a:pPr>
                      <a:r>
                        <a:rPr lang="en-GB" sz="1000" dirty="0"/>
                        <a:t>Tutankhamun was born in a 1341 BC tomb in the Valley of the King. Died when only 19 years old.</a:t>
                      </a:r>
                    </a:p>
                    <a:p>
                      <a:pPr marL="171450" indent="-171450">
                        <a:buFont typeface="Arial" panose="020B0604020202020204" pitchFamily="34" charset="0"/>
                        <a:buChar char="•"/>
                      </a:pPr>
                      <a:r>
                        <a:rPr lang="en-GB" sz="1000" dirty="0"/>
                        <a:t>Discovered by Howard Carter, a British archaeologist, in 1922. </a:t>
                      </a:r>
                    </a:p>
                    <a:p>
                      <a:pPr marL="171450" indent="-171450">
                        <a:buFont typeface="Arial" panose="020B0604020202020204" pitchFamily="34" charset="0"/>
                        <a:buChar char="•"/>
                      </a:pPr>
                      <a:r>
                        <a:rPr lang="en-GB" sz="1000" dirty="0"/>
                        <a:t>Cleopatra - born 69 BC Died 30 BC last of the Ptolemies. (ancestors of Alexander the Great) Initially ruled with her brother but he tried to take over from the Romans. Caesar and helped her become sole leader. Has a child with Caesar. </a:t>
                      </a:r>
                      <a:endParaRPr lang="en-GB" sz="1000" b="1"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dirty="0"/>
                        <a:t>Ancient Greece empire spread over Europe as far as France in the East. The Greek Empire was most powerful between 2000 BC and 146 BC. </a:t>
                      </a:r>
                    </a:p>
                    <a:p>
                      <a:r>
                        <a:rPr lang="en-GB" sz="1000" dirty="0"/>
                        <a:t>The Ancient Greeks lived in Greece and the countries that we now call Bulgaria and Turkey. </a:t>
                      </a:r>
                    </a:p>
                    <a:p>
                      <a:r>
                        <a:rPr lang="en-GB" sz="1000" dirty="0"/>
                        <a:t>Ancient Greece was split into many different states, each one was ruled in its own way. Each state had its own laws, government and money but they shared the same language and religion. The two most important city states were Athens and Sparta. </a:t>
                      </a:r>
                    </a:p>
                    <a:p>
                      <a:r>
                        <a:rPr lang="en-GB" sz="1000" dirty="0"/>
                        <a:t>Legacy of the Ancient Greeks - (How Ancient Greece influenced modern day culture.) </a:t>
                      </a:r>
                    </a:p>
                    <a:p>
                      <a:r>
                        <a:rPr lang="en-GB" sz="1000" dirty="0"/>
                        <a:t>The ancient Greeks developed new ideas for government, science, philosophy, religion, and art. The influence of the Ancient Greeks is still felt by us today. </a:t>
                      </a:r>
                    </a:p>
                    <a:p>
                      <a:r>
                        <a:rPr lang="en-GB" sz="1000" dirty="0"/>
                        <a:t>Democracy - Around 508 BC, democracy was introduced to ancient Athens. The word 'democracy' means 'government by the people. Listening to the opinions of other people and debating issues was an important part of this system. After debating issues, the ancient Athenians would vote. At that time, the only people allowed to take part in democracy were adult males who were citizens of Athens. We have a form of democracy in Britain, and this is a legacy of the Athenians and their assemblies and councils. </a:t>
                      </a:r>
                    </a:p>
                    <a:p>
                      <a:r>
                        <a:rPr lang="en-GB" sz="1000" dirty="0"/>
                        <a:t>For many years only men could vote in Britain. Women got the vote in 1918. </a:t>
                      </a:r>
                    </a:p>
                    <a:p>
                      <a:r>
                        <a:rPr lang="en-GB" sz="1000" dirty="0"/>
                        <a:t>Trial by Jury.</a:t>
                      </a:r>
                    </a:p>
                    <a:p>
                      <a:r>
                        <a:rPr lang="en-GB" sz="1000" dirty="0"/>
                        <a:t>The word 'theatre' is Greek. Most modern theatres follow the Greek plan. The first Olympic Games were held in 776 BC at the Greek city of Olympia. </a:t>
                      </a:r>
                    </a:p>
                    <a:p>
                      <a:r>
                        <a:rPr lang="en-GB" sz="1000" dirty="0"/>
                        <a:t>Battle of Marathon. </a:t>
                      </a:r>
                    </a:p>
                    <a:p>
                      <a:r>
                        <a:rPr lang="en-GB" sz="1000" dirty="0"/>
                        <a:t>Pheidippides ran from Athens to Sparta to ask for help against the Persians just before the Battle of the Marathon (490 BC). </a:t>
                      </a:r>
                    </a:p>
                    <a:p>
                      <a:r>
                        <a:rPr lang="en-GB" sz="1000" dirty="0"/>
                        <a:t>Building styles (Architecture) </a:t>
                      </a:r>
                    </a:p>
                    <a:p>
                      <a:r>
                        <a:rPr lang="en-GB" sz="1000" dirty="0"/>
                        <a:t>Throughout the world, buildings have been constructed in the style of Ancient Greece. The British Museum is an example of this. </a:t>
                      </a:r>
                    </a:p>
                    <a:p>
                      <a:r>
                        <a:rPr lang="en-GB" sz="1000" dirty="0"/>
                        <a:t>The first alphabet with vowels. </a:t>
                      </a:r>
                    </a:p>
                    <a:p>
                      <a:r>
                        <a:rPr lang="en-GB" sz="1000" dirty="0"/>
                        <a:t>The Ancient Greeks played an important part in the development of the alphabet. The first two letters of the Greek alphabet - alpha and beta - have given us the word 'alphabet’.</a:t>
                      </a:r>
                    </a:p>
                    <a:p>
                      <a:r>
                        <a:rPr lang="en-GB" sz="1000" dirty="0"/>
                        <a:t>Alexander the Great was the leader of the kingdom of Northern Greece called Macedonia. Conquered many Greek states before conquering other countries including Egypt. Created the city of Alexandria. Moved the capital city there. Died when he was 32 in 323 BC. </a:t>
                      </a:r>
                      <a:endParaRPr lang="en-GB" sz="1000" b="1"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4761254"/>
                  </a:ext>
                </a:extLst>
              </a:tr>
            </a:tbl>
          </a:graphicData>
        </a:graphic>
      </p:graphicFrame>
    </p:spTree>
    <p:extLst>
      <p:ext uri="{BB962C8B-B14F-4D97-AF65-F5344CB8AC3E}">
        <p14:creationId xmlns:p14="http://schemas.microsoft.com/office/powerpoint/2010/main" val="2576729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7A3D0D3-C2D7-8279-EE7C-A5DECC94C7FE}"/>
              </a:ext>
            </a:extLst>
          </p:cNvPr>
          <p:cNvSpPr txBox="1">
            <a:spLocks/>
          </p:cNvSpPr>
          <p:nvPr/>
        </p:nvSpPr>
        <p:spPr>
          <a:xfrm rot="16200000">
            <a:off x="-1804154" y="3992490"/>
            <a:ext cx="4646894" cy="73741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2D8B72"/>
                </a:solidFill>
              </a:rPr>
              <a:t>Geography</a:t>
            </a:r>
          </a:p>
        </p:txBody>
      </p:sp>
      <p:graphicFrame>
        <p:nvGraphicFramePr>
          <p:cNvPr id="2" name="Content Placeholder 4">
            <a:extLst>
              <a:ext uri="{FF2B5EF4-FFF2-40B4-BE49-F238E27FC236}">
                <a16:creationId xmlns:a16="http://schemas.microsoft.com/office/drawing/2014/main" id="{D6102E0E-BDA1-7006-917B-9492307E886E}"/>
              </a:ext>
            </a:extLst>
          </p:cNvPr>
          <p:cNvGraphicFramePr>
            <a:graphicFrameLocks/>
          </p:cNvGraphicFramePr>
          <p:nvPr>
            <p:extLst>
              <p:ext uri="{D42A27DB-BD31-4B8C-83A1-F6EECF244321}">
                <p14:modId xmlns:p14="http://schemas.microsoft.com/office/powerpoint/2010/main" val="2457581287"/>
              </p:ext>
            </p:extLst>
          </p:nvPr>
        </p:nvGraphicFramePr>
        <p:xfrm>
          <a:off x="888002" y="25767"/>
          <a:ext cx="11153415" cy="6747210"/>
        </p:xfrm>
        <a:graphic>
          <a:graphicData uri="http://schemas.openxmlformats.org/drawingml/2006/table">
            <a:tbl>
              <a:tblPr firstRow="1" bandRow="1">
                <a:tableStyleId>{5C22544A-7EE6-4342-B048-85BDC9FD1C3A}</a:tableStyleId>
              </a:tblPr>
              <a:tblGrid>
                <a:gridCol w="3407272">
                  <a:extLst>
                    <a:ext uri="{9D8B030D-6E8A-4147-A177-3AD203B41FA5}">
                      <a16:colId xmlns:a16="http://schemas.microsoft.com/office/drawing/2014/main" val="3569220170"/>
                    </a:ext>
                  </a:extLst>
                </a:gridCol>
                <a:gridCol w="3898231">
                  <a:extLst>
                    <a:ext uri="{9D8B030D-6E8A-4147-A177-3AD203B41FA5}">
                      <a16:colId xmlns:a16="http://schemas.microsoft.com/office/drawing/2014/main" val="3456001145"/>
                    </a:ext>
                  </a:extLst>
                </a:gridCol>
                <a:gridCol w="3847912">
                  <a:extLst>
                    <a:ext uri="{9D8B030D-6E8A-4147-A177-3AD203B41FA5}">
                      <a16:colId xmlns:a16="http://schemas.microsoft.com/office/drawing/2014/main" val="354887872"/>
                    </a:ext>
                  </a:extLst>
                </a:gridCol>
              </a:tblGrid>
              <a:tr h="0">
                <a:tc>
                  <a:txBody>
                    <a:bodyPr/>
                    <a:lstStyle/>
                    <a:p>
                      <a:pPr algn="ctr"/>
                      <a:endParaRPr lang="en-GB" dirty="0">
                        <a:solidFill>
                          <a:schemeClr val="bg1"/>
                        </a:solidFill>
                      </a:endParaRPr>
                    </a:p>
                    <a:p>
                      <a:pPr algn="ctr"/>
                      <a:r>
                        <a:rPr lang="en-GB" dirty="0">
                          <a:solidFill>
                            <a:schemeClr val="bg1"/>
                          </a:solidFill>
                        </a:rPr>
                        <a:t>Autumn</a:t>
                      </a:r>
                    </a:p>
                  </a:txBody>
                  <a:tcPr>
                    <a:lnB w="12700" cap="flat" cmpd="sng" algn="ctr">
                      <a:solidFill>
                        <a:schemeClr val="tx1"/>
                      </a:solidFill>
                      <a:prstDash val="solid"/>
                      <a:round/>
                      <a:headEnd type="none" w="med" len="med"/>
                      <a:tailEnd type="none" w="med" len="med"/>
                    </a:lnB>
                    <a:solidFill>
                      <a:srgbClr val="6FBC85"/>
                    </a:solidFill>
                  </a:tcPr>
                </a:tc>
                <a:tc>
                  <a:txBody>
                    <a:bodyPr/>
                    <a:lstStyle/>
                    <a:p>
                      <a:pPr algn="ctr"/>
                      <a:endParaRPr lang="en-GB" dirty="0">
                        <a:solidFill>
                          <a:schemeClr val="bg1"/>
                        </a:solidFill>
                      </a:endParaRPr>
                    </a:p>
                    <a:p>
                      <a:pPr algn="ctr"/>
                      <a:r>
                        <a:rPr lang="en-GB" dirty="0">
                          <a:solidFill>
                            <a:schemeClr val="bg1"/>
                          </a:solidFill>
                        </a:rPr>
                        <a:t>Spring</a:t>
                      </a:r>
                    </a:p>
                  </a:txBody>
                  <a:tcPr>
                    <a:lnB w="12700" cap="flat" cmpd="sng" algn="ctr">
                      <a:solidFill>
                        <a:schemeClr val="tx1"/>
                      </a:solidFill>
                      <a:prstDash val="solid"/>
                      <a:round/>
                      <a:headEnd type="none" w="med" len="med"/>
                      <a:tailEnd type="none" w="med" len="med"/>
                    </a:lnB>
                    <a:solidFill>
                      <a:srgbClr val="6FBC85"/>
                    </a:solidFill>
                  </a:tcPr>
                </a:tc>
                <a:tc>
                  <a:txBody>
                    <a:bodyPr/>
                    <a:lstStyle/>
                    <a:p>
                      <a:pPr algn="ctr"/>
                      <a:endParaRPr lang="en-GB" dirty="0">
                        <a:solidFill>
                          <a:schemeClr val="bg1"/>
                        </a:solidFill>
                      </a:endParaRPr>
                    </a:p>
                    <a:p>
                      <a:pPr algn="ctr"/>
                      <a:r>
                        <a:rPr lang="en-GB" dirty="0">
                          <a:solidFill>
                            <a:schemeClr val="bg1"/>
                          </a:solidFill>
                        </a:rPr>
                        <a:t>Summer</a:t>
                      </a:r>
                    </a:p>
                  </a:txBody>
                  <a:tcPr>
                    <a:lnB w="12700" cap="flat" cmpd="sng" algn="ctr">
                      <a:solidFill>
                        <a:schemeClr val="tx1"/>
                      </a:solidFill>
                      <a:prstDash val="solid"/>
                      <a:round/>
                      <a:headEnd type="none" w="med" len="med"/>
                      <a:tailEnd type="none" w="med" len="med"/>
                    </a:lnB>
                    <a:solidFill>
                      <a:srgbClr val="6FBC85"/>
                    </a:solidFill>
                  </a:tcPr>
                </a:tc>
                <a:extLst>
                  <a:ext uri="{0D108BD9-81ED-4DB2-BD59-A6C34878D82A}">
                    <a16:rowId xmlns:a16="http://schemas.microsoft.com/office/drawing/2014/main" val="500122434"/>
                  </a:ext>
                </a:extLst>
              </a:tr>
              <a:tr h="376890">
                <a:tc>
                  <a:txBody>
                    <a:bodyPr/>
                    <a:lstStyle/>
                    <a:p>
                      <a:pPr algn="ctr"/>
                      <a:r>
                        <a:rPr lang="en-GB" sz="1100" b="1" dirty="0">
                          <a:solidFill>
                            <a:srgbClr val="29235C"/>
                          </a:solidFill>
                        </a:rPr>
                        <a:t>The World Jigsaw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Volcanoes and Earthquakes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b="1" dirty="0">
                          <a:solidFill>
                            <a:srgbClr val="29235C"/>
                          </a:solidFill>
                        </a:rPr>
                        <a:t>Local study – Settlements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005722"/>
                  </a:ext>
                </a:extLst>
              </a:tr>
              <a:tr h="713521">
                <a:tc>
                  <a:txBody>
                    <a:bodyPr/>
                    <a:lstStyle/>
                    <a:p>
                      <a:pPr marL="171450" indent="-171450">
                        <a:buFont typeface="Arial" panose="020B0604020202020204" pitchFamily="34" charset="0"/>
                        <a:buChar char="•"/>
                      </a:pPr>
                      <a:r>
                        <a:rPr lang="en-GB" sz="1000" dirty="0">
                          <a:solidFill>
                            <a:srgbClr val="29235C"/>
                          </a:solidFill>
                        </a:rPr>
                        <a:t>Name, locate and describe some major counties and cities in the UK, identifying some human and physical features.</a:t>
                      </a:r>
                    </a:p>
                    <a:p>
                      <a:pPr marL="171450" indent="-171450">
                        <a:buFont typeface="Arial" panose="020B0604020202020204" pitchFamily="34" charset="0"/>
                        <a:buChar char="•"/>
                      </a:pPr>
                      <a:r>
                        <a:rPr lang="en-GB" sz="1000" dirty="0">
                          <a:solidFill>
                            <a:srgbClr val="29235C"/>
                          </a:solidFill>
                        </a:rPr>
                        <a:t>Counties of the United Kingdom include Buckinghamshire, Northamptonshire and Warwickshire. Major cities of the United Kingdom include London, Birmingham, Edinburgh, Cardiff, Manchester and Newcastle. </a:t>
                      </a:r>
                    </a:p>
                    <a:p>
                      <a:pPr marL="171450" indent="-171450">
                        <a:buFont typeface="Arial" panose="020B0604020202020204" pitchFamily="34" charset="0"/>
                        <a:buChar char="•"/>
                      </a:pPr>
                      <a:r>
                        <a:rPr lang="en-GB" sz="1000" dirty="0">
                          <a:solidFill>
                            <a:srgbClr val="29235C"/>
                          </a:solidFill>
                        </a:rPr>
                        <a:t>Locate countries and major cities in Europe (including Russia) on a world map identifying some human and physical features. </a:t>
                      </a:r>
                    </a:p>
                    <a:p>
                      <a:pPr marL="171450" indent="-171450">
                        <a:buFont typeface="Arial" panose="020B0604020202020204" pitchFamily="34" charset="0"/>
                        <a:buChar char="•"/>
                      </a:pPr>
                      <a:r>
                        <a:rPr lang="en-GB" sz="1000" dirty="0">
                          <a:solidFill>
                            <a:srgbClr val="29235C"/>
                          </a:solidFill>
                        </a:rPr>
                        <a:t>Countries in Europe include the United Kingdom, France, Spain, Germany, Italy and Belgium. Russia is part of both Europe and Asia. </a:t>
                      </a:r>
                    </a:p>
                    <a:p>
                      <a:pPr marL="171450" indent="-171450">
                        <a:buFont typeface="Arial" panose="020B0604020202020204" pitchFamily="34" charset="0"/>
                        <a:buChar char="•"/>
                      </a:pPr>
                      <a:r>
                        <a:rPr lang="en-GB" sz="1000" dirty="0">
                          <a:solidFill>
                            <a:srgbClr val="29235C"/>
                          </a:solidFill>
                        </a:rPr>
                        <a:t>Locate countries and major cities in Europe (including Russia) on a world map identifying some human and physical features. </a:t>
                      </a:r>
                    </a:p>
                    <a:p>
                      <a:pPr marL="171450" indent="-171450">
                        <a:buFont typeface="Arial" panose="020B0604020202020204" pitchFamily="34" charset="0"/>
                        <a:buChar char="•"/>
                      </a:pPr>
                      <a:r>
                        <a:rPr lang="en-GB" sz="1000" dirty="0">
                          <a:solidFill>
                            <a:srgbClr val="29235C"/>
                          </a:solidFill>
                        </a:rPr>
                        <a:t>Latitude is the distance north or south of the equator and longitude is the distance east or west of the Prime Meridian. </a:t>
                      </a:r>
                    </a:p>
                    <a:p>
                      <a:pPr marL="171450" indent="-171450">
                        <a:buFont typeface="Arial" panose="020B0604020202020204" pitchFamily="34" charset="0"/>
                        <a:buChar char="•"/>
                      </a:pPr>
                      <a:r>
                        <a:rPr lang="en-GB" sz="1000" dirty="0">
                          <a:solidFill>
                            <a:srgbClr val="29235C"/>
                          </a:solidFill>
                        </a:rPr>
                        <a:t>Identify the five major climate zones on Earth. The Earth has five climate zones: desert, equatorial, polar, temperate and tropical. </a:t>
                      </a:r>
                    </a:p>
                    <a:p>
                      <a:pPr marL="171450" indent="-171450">
                        <a:buFont typeface="Arial" panose="020B0604020202020204" pitchFamily="34" charset="0"/>
                        <a:buChar char="•"/>
                      </a:pPr>
                      <a:r>
                        <a:rPr lang="en-GB" sz="1000" dirty="0">
                          <a:solidFill>
                            <a:srgbClr val="29235C"/>
                          </a:solidFill>
                        </a:rPr>
                        <a:t>Use the eight points of a compass to locate a geographical feature or place on a map. The eight points of a compass are north, south, east, west, north-east, north-west, south-east and south-west. </a:t>
                      </a:r>
                    </a:p>
                    <a:p>
                      <a:pPr marL="171450" indent="-171450">
                        <a:buFont typeface="Arial" panose="020B0604020202020204" pitchFamily="34" charset="0"/>
                        <a:buChar char="•"/>
                      </a:pPr>
                      <a:r>
                        <a:rPr lang="en-GB" sz="1000" dirty="0">
                          <a:solidFill>
                            <a:srgbClr val="29235C"/>
                          </a:solidFill>
                        </a:rPr>
                        <a:t>Analyse maps, atlases and globes, including digital mapping, to locate countries and describe features studied. </a:t>
                      </a:r>
                    </a:p>
                    <a:p>
                      <a:pPr marL="171450" indent="-171450">
                        <a:buFont typeface="Arial" panose="020B0604020202020204" pitchFamily="34" charset="0"/>
                        <a:buChar char="•"/>
                      </a:pPr>
                      <a:r>
                        <a:rPr lang="en-GB" sz="1000" dirty="0">
                          <a:solidFill>
                            <a:srgbClr val="29235C"/>
                          </a:solidFill>
                        </a:rPr>
                        <a:t>Maps, globes and digital mapping tools can help to locate.</a:t>
                      </a:r>
                      <a:endParaRPr lang="en-GB" sz="1000" b="1"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dirty="0">
                          <a:solidFill>
                            <a:srgbClr val="29235C"/>
                          </a:solidFill>
                        </a:rPr>
                        <a:t>Name and locate significant volcanoes and plate boundaries and explain why they are important. </a:t>
                      </a:r>
                    </a:p>
                    <a:p>
                      <a:pPr marL="171450" indent="-171450">
                        <a:buFont typeface="Arial" panose="020B0604020202020204" pitchFamily="34" charset="0"/>
                        <a:buChar char="•"/>
                      </a:pPr>
                      <a:r>
                        <a:rPr lang="en-GB" sz="1000" dirty="0">
                          <a:solidFill>
                            <a:srgbClr val="29235C"/>
                          </a:solidFill>
                        </a:rPr>
                        <a:t>Significant volcanoes include Mount Vesuvius in Italy, </a:t>
                      </a:r>
                      <a:r>
                        <a:rPr lang="en-GB" sz="1000" dirty="0" err="1">
                          <a:solidFill>
                            <a:srgbClr val="29235C"/>
                          </a:solidFill>
                        </a:rPr>
                        <a:t>Laki</a:t>
                      </a:r>
                      <a:r>
                        <a:rPr lang="en-GB" sz="1000" dirty="0">
                          <a:solidFill>
                            <a:srgbClr val="29235C"/>
                          </a:solidFill>
                        </a:rPr>
                        <a:t> in Iceland and Krakatoa in Indonesia. Significant earthquake-prone areas include the San Andreas Fault in North America and the Ring of Fire, which runs around the edge of the Pacific Ocean and is where many plate boundaries in the Earth's crust converge. Over three-quarters of the world’s earthquakes and volcanic eruptions happen along the Ring of Fire. </a:t>
                      </a:r>
                    </a:p>
                    <a:p>
                      <a:pPr marL="171450" indent="-171450">
                        <a:buFont typeface="Arial" panose="020B0604020202020204" pitchFamily="34" charset="0"/>
                        <a:buChar char="•"/>
                      </a:pPr>
                      <a:r>
                        <a:rPr lang="en-GB" sz="1000" dirty="0">
                          <a:solidFill>
                            <a:srgbClr val="29235C"/>
                          </a:solidFill>
                        </a:rPr>
                        <a:t>Explain the physical processes that cause earthquakes and volcanic eruptions. </a:t>
                      </a:r>
                    </a:p>
                    <a:p>
                      <a:pPr marL="171450" indent="-171450">
                        <a:buFont typeface="Arial" panose="020B0604020202020204" pitchFamily="34" charset="0"/>
                        <a:buChar char="•"/>
                      </a:pPr>
                      <a:r>
                        <a:rPr lang="en-GB" sz="1000" dirty="0">
                          <a:solidFill>
                            <a:srgbClr val="29235C"/>
                          </a:solidFill>
                        </a:rPr>
                        <a:t>Volcanic eruptions and earthquakes happen when two tectonic plates push into each other, pull apart from one another or slide alongside each other. The centre of an earthquake is called the epicentre. </a:t>
                      </a:r>
                    </a:p>
                    <a:p>
                      <a:pPr marL="171450" indent="-171450">
                        <a:buFont typeface="Arial" panose="020B0604020202020204" pitchFamily="34" charset="0"/>
                        <a:buChar char="•"/>
                      </a:pPr>
                      <a:r>
                        <a:rPr lang="en-GB" sz="1000" dirty="0">
                          <a:solidFill>
                            <a:srgbClr val="29235C"/>
                          </a:solidFill>
                        </a:rPr>
                        <a:t>Describe the parts of a volcano. </a:t>
                      </a:r>
                    </a:p>
                    <a:p>
                      <a:pPr marL="171450" indent="-171450">
                        <a:buFont typeface="Arial" panose="020B0604020202020204" pitchFamily="34" charset="0"/>
                        <a:buChar char="•"/>
                      </a:pPr>
                      <a:r>
                        <a:rPr lang="en-GB" sz="1000" dirty="0">
                          <a:solidFill>
                            <a:srgbClr val="29235C"/>
                          </a:solidFill>
                        </a:rPr>
                        <a:t>A volcano is an opening in the Earth’s surface from which gas, hot magma and ash can escape. They are usually found at meeting points of the Earth's tectonic plates. When a volcano erupts, liquid magma collects in an underground magma chamber. The magma pushes through a crack called a vent and bursts out onto the Earth’s surface. Lava, hot ash and mudslides from volcanic eruptions can cause severe damage. </a:t>
                      </a:r>
                    </a:p>
                    <a:p>
                      <a:pPr marL="171450" indent="-171450">
                        <a:buFont typeface="Arial" panose="020B0604020202020204" pitchFamily="34" charset="0"/>
                        <a:buChar char="•"/>
                      </a:pPr>
                      <a:r>
                        <a:rPr lang="en-GB" sz="1000" dirty="0">
                          <a:solidFill>
                            <a:srgbClr val="29235C"/>
                          </a:solidFill>
                        </a:rPr>
                        <a:t>Name and describe properties of the Earth’s four layers. </a:t>
                      </a:r>
                    </a:p>
                    <a:p>
                      <a:pPr marL="171450" indent="-171450">
                        <a:buFont typeface="Arial" panose="020B0604020202020204" pitchFamily="34" charset="0"/>
                        <a:buChar char="•"/>
                      </a:pPr>
                      <a:r>
                        <a:rPr lang="en-GB" sz="1000" dirty="0">
                          <a:solidFill>
                            <a:srgbClr val="29235C"/>
                          </a:solidFill>
                        </a:rPr>
                        <a:t>The Earth is made of four different layers. The inner core is made mostly of hot, solid iron and nickel, and the outer core is made of liquid iron and nickel. The mantle is made of solid rock and molten rock called magma. The crust is a thin layer of solid rock that is broken into large pieces called tectonic plates. These pieces move very slowly across the mantle. </a:t>
                      </a:r>
                    </a:p>
                    <a:p>
                      <a:pPr marL="171450" indent="-171450">
                        <a:buFont typeface="Arial" panose="020B0604020202020204" pitchFamily="34" charset="0"/>
                        <a:buChar char="•"/>
                      </a:pPr>
                      <a:r>
                        <a:rPr lang="en-GB" sz="1000" dirty="0">
                          <a:solidFill>
                            <a:srgbClr val="29235C"/>
                          </a:solidFill>
                        </a:rPr>
                        <a:t>Analyse maps, atlases and globes, including digital mapping, to locate countries and describe features studied. Maps, globes and digital mapping tools can help to locate and describe significant geographical features.</a:t>
                      </a:r>
                      <a:endParaRPr lang="en-GB" sz="1000" b="1"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dirty="0">
                          <a:solidFill>
                            <a:srgbClr val="29235C"/>
                          </a:solidFill>
                        </a:rPr>
                        <a:t>Describe the type and characteristics of settlement or land use in an area or region, including economic activity including trade links and the distribution of energy and discuss how this has changed over time. </a:t>
                      </a:r>
                    </a:p>
                    <a:p>
                      <a:pPr marL="171450" indent="-171450">
                        <a:buFont typeface="Arial" panose="020B0604020202020204" pitchFamily="34" charset="0"/>
                        <a:buChar char="•"/>
                      </a:pPr>
                      <a:r>
                        <a:rPr lang="en-GB" sz="1000" dirty="0">
                          <a:solidFill>
                            <a:srgbClr val="29235C"/>
                          </a:solidFill>
                        </a:rPr>
                        <a:t>Different types of settlement include rural, urban, hamlet, town, village, city and suburban areas. A city is a large settlement where many people live and work. Residential areas surrounding cities are called suburbs. Pupils will know different areas import and locally produce different products. They will know ‘globalisation’ in that the economies of different countries are connected. They will know consumer choice can impact the economic activities of other countries. They will understand export and import. Focus: Sulawesi island? London and Sunderland and their development over time. </a:t>
                      </a:r>
                    </a:p>
                    <a:p>
                      <a:pPr marL="171450" indent="-171450">
                        <a:buFont typeface="Arial" panose="020B0604020202020204" pitchFamily="34" charset="0"/>
                        <a:buChar char="•"/>
                      </a:pPr>
                      <a:r>
                        <a:rPr lang="en-GB" sz="1000" dirty="0">
                          <a:solidFill>
                            <a:srgbClr val="29235C"/>
                          </a:solidFill>
                        </a:rPr>
                        <a:t>Classify, compare and contrast different types of geographical feature. Geographical features created by humans are called human features. Human features include houses, factories and train stations. </a:t>
                      </a:r>
                    </a:p>
                    <a:p>
                      <a:pPr marL="171450" indent="-171450">
                        <a:buFont typeface="Arial" panose="020B0604020202020204" pitchFamily="34" charset="0"/>
                        <a:buChar char="•"/>
                      </a:pPr>
                      <a:r>
                        <a:rPr lang="en-GB" sz="1000" dirty="0">
                          <a:solidFill>
                            <a:srgbClr val="29235C"/>
                          </a:solidFill>
                        </a:rPr>
                        <a:t>Geographical features created by nature are called physical features. Physical features include beaches, cliffs and mountains. </a:t>
                      </a:r>
                    </a:p>
                    <a:p>
                      <a:pPr marL="171450" indent="-171450">
                        <a:buFont typeface="Arial" panose="020B0604020202020204" pitchFamily="34" charset="0"/>
                        <a:buChar char="•"/>
                      </a:pPr>
                      <a:r>
                        <a:rPr lang="en-GB" sz="1000" dirty="0">
                          <a:solidFill>
                            <a:srgbClr val="29235C"/>
                          </a:solidFill>
                        </a:rPr>
                        <a:t>Use the eight points of a compass to locate a geographical feature or place on a map.</a:t>
                      </a:r>
                    </a:p>
                    <a:p>
                      <a:pPr marL="171450" indent="-171450">
                        <a:buFont typeface="Arial" panose="020B0604020202020204" pitchFamily="34" charset="0"/>
                        <a:buChar char="•"/>
                      </a:pPr>
                      <a:r>
                        <a:rPr lang="en-GB" sz="1000" dirty="0">
                          <a:solidFill>
                            <a:srgbClr val="29235C"/>
                          </a:solidFill>
                        </a:rPr>
                        <a:t>The eight points of a compass are north, south, east, west, north-east, north-west, southeast and south-west. </a:t>
                      </a:r>
                    </a:p>
                    <a:p>
                      <a:pPr marL="171450" indent="-171450">
                        <a:buFont typeface="Arial" panose="020B0604020202020204" pitchFamily="34" charset="0"/>
                        <a:buChar char="•"/>
                      </a:pPr>
                      <a:r>
                        <a:rPr lang="en-GB" sz="1000" dirty="0">
                          <a:solidFill>
                            <a:srgbClr val="29235C"/>
                          </a:solidFill>
                        </a:rPr>
                        <a:t>Use four-figure grid references to describe the location of objects and places on a simple map. </a:t>
                      </a:r>
                    </a:p>
                    <a:p>
                      <a:pPr marL="171450" indent="-171450">
                        <a:buFont typeface="Arial" panose="020B0604020202020204" pitchFamily="34" charset="0"/>
                        <a:buChar char="•"/>
                      </a:pPr>
                      <a:r>
                        <a:rPr lang="en-GB" sz="1000" dirty="0">
                          <a:solidFill>
                            <a:srgbClr val="29235C"/>
                          </a:solidFill>
                        </a:rPr>
                        <a:t>A four-figure grid reference contains four numbers. The first two numbers are called the easting and are found along the top and bottom of a map. The second two numbers are called the northing and are found up both sides of a map. Four-figure grid references give specific information about locations on a map. </a:t>
                      </a:r>
                    </a:p>
                    <a:p>
                      <a:pPr marL="171450" indent="-171450">
                        <a:buFont typeface="Arial" panose="020B0604020202020204" pitchFamily="34" charset="0"/>
                        <a:buChar char="•"/>
                      </a:pPr>
                      <a:r>
                        <a:rPr lang="en-GB" sz="1000" dirty="0">
                          <a:solidFill>
                            <a:srgbClr val="29235C"/>
                          </a:solidFill>
                        </a:rPr>
                        <a:t>Analyse primary data, identifying any patterns observed. Primary data includes information gathered by observation and investigation. Gather evidence to answer a geographical question or enquiry. The term geographical evidence relates to facts, information and numerical data.</a:t>
                      </a:r>
                      <a:endParaRPr lang="en-GB" sz="1000" b="1" dirty="0">
                        <a:solidFill>
                          <a:srgbClr val="2923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4761254"/>
                  </a:ext>
                </a:extLst>
              </a:tr>
            </a:tbl>
          </a:graphicData>
        </a:graphic>
      </p:graphicFrame>
    </p:spTree>
    <p:extLst>
      <p:ext uri="{BB962C8B-B14F-4D97-AF65-F5344CB8AC3E}">
        <p14:creationId xmlns:p14="http://schemas.microsoft.com/office/powerpoint/2010/main" val="3384105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27c3fdc-c5f3-4f92-9b47-bb5e97bd2836">
      <Terms xmlns="http://schemas.microsoft.com/office/infopath/2007/PartnerControls"/>
    </lcf76f155ced4ddcb4097134ff3c332f>
    <TaxCatchAll xmlns="4cd42a92-6cbd-4525-8082-b564011e366a" xsi:nil="true"/>
    <Person xmlns="f27c3fdc-c5f3-4f92-9b47-bb5e97bd2836">
      <UserInfo>
        <DisplayName/>
        <AccountId xsi:nil="true"/>
        <AccountType/>
      </UserInfo>
    </Pers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CB8C18F806BA4CA1518D1ED1607EF5" ma:contentTypeVersion="19" ma:contentTypeDescription="Create a new document." ma:contentTypeScope="" ma:versionID="76c0c07c8e619b21bd700d32021c56d2">
  <xsd:schema xmlns:xsd="http://www.w3.org/2001/XMLSchema" xmlns:xs="http://www.w3.org/2001/XMLSchema" xmlns:p="http://schemas.microsoft.com/office/2006/metadata/properties" xmlns:ns2="f27c3fdc-c5f3-4f92-9b47-bb5e97bd2836" xmlns:ns3="4cd42a92-6cbd-4525-8082-b564011e366a" targetNamespace="http://schemas.microsoft.com/office/2006/metadata/properties" ma:root="true" ma:fieldsID="5e0ae96de52bcc0d3f2523a2021666e0" ns2:_="" ns3:_="">
    <xsd:import namespace="f27c3fdc-c5f3-4f92-9b47-bb5e97bd2836"/>
    <xsd:import namespace="4cd42a92-6cbd-4525-8082-b564011e36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er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c3fdc-c5f3-4f92-9b47-bb5e97bd2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a9155-0b9c-4ca7-b0c1-592edd421d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Person" ma:index="26"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cd42a92-6cbd-4525-8082-b564011e366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767a66-0bbe-4297-8cf4-ecf1478b934b}" ma:internalName="TaxCatchAll" ma:showField="CatchAllData" ma:web="4cd42a92-6cbd-4525-8082-b564011e36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058D9B-D298-427F-AF44-8D4A6932CBE1}">
  <ds:schemaRefs>
    <ds:schemaRef ds:uri="http://schemas.microsoft.com/sharepoint/v3/contenttype/forms"/>
  </ds:schemaRefs>
</ds:datastoreItem>
</file>

<file path=customXml/itemProps2.xml><?xml version="1.0" encoding="utf-8"?>
<ds:datastoreItem xmlns:ds="http://schemas.openxmlformats.org/officeDocument/2006/customXml" ds:itemID="{814546AF-8B2C-46A8-B30D-7262F25A3534}">
  <ds:schemaRefs>
    <ds:schemaRef ds:uri="http://schemas.microsoft.com/office/2006/metadata/properties"/>
    <ds:schemaRef ds:uri="http://schemas.microsoft.com/office/infopath/2007/PartnerControls"/>
    <ds:schemaRef ds:uri="f27c3fdc-c5f3-4f92-9b47-bb5e97bd2836"/>
    <ds:schemaRef ds:uri="4cd42a92-6cbd-4525-8082-b564011e366a"/>
  </ds:schemaRefs>
</ds:datastoreItem>
</file>

<file path=customXml/itemProps3.xml><?xml version="1.0" encoding="utf-8"?>
<ds:datastoreItem xmlns:ds="http://schemas.openxmlformats.org/officeDocument/2006/customXml" ds:itemID="{ED8D3461-19F9-4C3B-91A7-C5003FE5C7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c3fdc-c5f3-4f92-9b47-bb5e97bd2836"/>
    <ds:schemaRef ds:uri="4cd42a92-6cbd-4525-8082-b564011e36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TotalTime>
  <Words>4166</Words>
  <Application>Microsoft Office PowerPoint</Application>
  <PresentationFormat>Widescreen</PresentationFormat>
  <Paragraphs>432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Reading</vt:lpstr>
      <vt:lpstr>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Leanne Ralph</dc:creator>
  <cp:lastModifiedBy>Leanne Ralph</cp:lastModifiedBy>
  <cp:revision>3</cp:revision>
  <dcterms:created xsi:type="dcterms:W3CDTF">2024-09-05T21:19:00Z</dcterms:created>
  <dcterms:modified xsi:type="dcterms:W3CDTF">2024-09-13T20:58:29Z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0x0101001BCB8C18F806BA4CA1518D1ED1607EF5</vt:lpwstr>
  </property>
  <property fmtid="{D5CDD505-2E9C-101B-9397-08002B2CF9AE}" pid="3" name="MediaServiceImageTags">
    <vt:lpwstr/>
  </property>
</Properties>
</file>