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4"/>
  </p:sldMasterIdLst>
  <p:notesMasterIdLst>
    <p:notesMasterId r:id="rId23"/>
  </p:notesMasterIdLst>
  <p:sldIdLst>
    <p:sldId id="256" r:id="rId5"/>
    <p:sldId id="273" r:id="rId6"/>
    <p:sldId id="257" r:id="rId7"/>
    <p:sldId id="262" r:id="rId8"/>
    <p:sldId id="285" r:id="rId9"/>
    <p:sldId id="295" r:id="rId10"/>
    <p:sldId id="259" r:id="rId11"/>
    <p:sldId id="261" r:id="rId12"/>
    <p:sldId id="292" r:id="rId13"/>
    <p:sldId id="294" r:id="rId14"/>
    <p:sldId id="288" r:id="rId15"/>
    <p:sldId id="263" r:id="rId16"/>
    <p:sldId id="290" r:id="rId17"/>
    <p:sldId id="281" r:id="rId18"/>
    <p:sldId id="275" r:id="rId19"/>
    <p:sldId id="287" r:id="rId20"/>
    <p:sldId id="266" r:id="rId21"/>
    <p:sldId id="28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65F660-63E4-4E2F-AFA6-8730278A2075}" v="4" dt="2024-09-09T10:52:07.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76" autoAdjust="0"/>
  </p:normalViewPr>
  <p:slideViewPr>
    <p:cSldViewPr snapToGrid="0">
      <p:cViewPr varScale="1">
        <p:scale>
          <a:sx n="67" d="100"/>
          <a:sy n="67" d="100"/>
        </p:scale>
        <p:origin x="1906"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FA77C-3DCA-4AE1-A11F-86D4FF430784}" type="datetimeFigureOut">
              <a:rPr lang="en-GB" smtClean="0"/>
              <a:t>16/09/2024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333BF-A117-4DD5-82EC-7030DAC1363E}" type="slidenum">
              <a:rPr lang="en-GB" smtClean="0"/>
              <a:t>‹#›</a:t>
            </a:fld>
            <a:endParaRPr lang="en-GB"/>
          </a:p>
        </p:txBody>
      </p:sp>
    </p:spTree>
    <p:extLst>
      <p:ext uri="{BB962C8B-B14F-4D97-AF65-F5344CB8AC3E}">
        <p14:creationId xmlns:p14="http://schemas.microsoft.com/office/powerpoint/2010/main" val="29336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use your slide from July.</a:t>
            </a:r>
          </a:p>
        </p:txBody>
      </p:sp>
      <p:sp>
        <p:nvSpPr>
          <p:cNvPr id="4" name="Slide Number Placeholder 3"/>
          <p:cNvSpPr>
            <a:spLocks noGrp="1"/>
          </p:cNvSpPr>
          <p:nvPr>
            <p:ph type="sldNum" sz="quarter" idx="5"/>
          </p:nvPr>
        </p:nvSpPr>
        <p:spPr/>
        <p:txBody>
          <a:bodyPr/>
          <a:lstStyle/>
          <a:p>
            <a:fld id="{AEB333BF-A117-4DD5-82EC-7030DAC1363E}" type="slidenum">
              <a:rPr lang="en-GB" smtClean="0"/>
              <a:t>2</a:t>
            </a:fld>
            <a:endParaRPr lang="en-GB"/>
          </a:p>
        </p:txBody>
      </p:sp>
    </p:spTree>
    <p:extLst>
      <p:ext uri="{BB962C8B-B14F-4D97-AF65-F5344CB8AC3E}">
        <p14:creationId xmlns:p14="http://schemas.microsoft.com/office/powerpoint/2010/main" val="1787409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B333BF-A117-4DD5-82EC-7030DAC1363E}" type="slidenum">
              <a:rPr lang="en-GB" smtClean="0"/>
              <a:t>12</a:t>
            </a:fld>
            <a:endParaRPr lang="en-GB"/>
          </a:p>
        </p:txBody>
      </p:sp>
    </p:spTree>
    <p:extLst>
      <p:ext uri="{BB962C8B-B14F-4D97-AF65-F5344CB8AC3E}">
        <p14:creationId xmlns:p14="http://schemas.microsoft.com/office/powerpoint/2010/main" val="2194952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B333BF-A117-4DD5-82EC-7030DAC1363E}" type="slidenum">
              <a:rPr lang="en-GB" smtClean="0"/>
              <a:t>13</a:t>
            </a:fld>
            <a:endParaRPr lang="en-GB"/>
          </a:p>
        </p:txBody>
      </p:sp>
    </p:spTree>
    <p:extLst>
      <p:ext uri="{BB962C8B-B14F-4D97-AF65-F5344CB8AC3E}">
        <p14:creationId xmlns:p14="http://schemas.microsoft.com/office/powerpoint/2010/main" val="897813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3.3</a:t>
            </a:r>
          </a:p>
        </p:txBody>
      </p:sp>
      <p:sp>
        <p:nvSpPr>
          <p:cNvPr id="4" name="Slide Number Placeholder 3"/>
          <p:cNvSpPr>
            <a:spLocks noGrp="1"/>
          </p:cNvSpPr>
          <p:nvPr>
            <p:ph type="sldNum" sz="quarter" idx="10"/>
          </p:nvPr>
        </p:nvSpPr>
        <p:spPr/>
        <p:txBody>
          <a:bodyPr/>
          <a:lstStyle/>
          <a:p>
            <a:fld id="{AEB333BF-A117-4DD5-82EC-7030DAC1363E}" type="slidenum">
              <a:rPr lang="en-GB" smtClean="0"/>
              <a:t>14</a:t>
            </a:fld>
            <a:endParaRPr lang="en-GB"/>
          </a:p>
        </p:txBody>
      </p:sp>
    </p:spTree>
    <p:extLst>
      <p:ext uri="{BB962C8B-B14F-4D97-AF65-F5344CB8AC3E}">
        <p14:creationId xmlns:p14="http://schemas.microsoft.com/office/powerpoint/2010/main" val="3048705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reiterate the importance of attending school. Medical reasons for not being in school should be reported by 9am.</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that we have a term time absence form for planned absences.  Holidays are generally not authorised and we must follow the government’s rule of imposing penalty notices.  These have been upped to £80 per child, per parent (including step-parents). Any information for attendance and absences can be found on the website.</a:t>
            </a:r>
          </a:p>
          <a:p>
            <a:endParaRPr lang="en-GB" dirty="0"/>
          </a:p>
          <a:p>
            <a:endParaRPr lang="en-GB" dirty="0"/>
          </a:p>
        </p:txBody>
      </p:sp>
      <p:sp>
        <p:nvSpPr>
          <p:cNvPr id="4" name="Slide Number Placeholder 3"/>
          <p:cNvSpPr>
            <a:spLocks noGrp="1"/>
          </p:cNvSpPr>
          <p:nvPr>
            <p:ph type="sldNum" sz="quarter" idx="5"/>
          </p:nvPr>
        </p:nvSpPr>
        <p:spPr/>
        <p:txBody>
          <a:bodyPr/>
          <a:lstStyle/>
          <a:p>
            <a:fld id="{AEB333BF-A117-4DD5-82EC-7030DAC1363E}" type="slidenum">
              <a:rPr lang="en-GB" smtClean="0"/>
              <a:t>15</a:t>
            </a:fld>
            <a:endParaRPr lang="en-GB"/>
          </a:p>
        </p:txBody>
      </p:sp>
    </p:spTree>
    <p:extLst>
      <p:ext uri="{BB962C8B-B14F-4D97-AF65-F5344CB8AC3E}">
        <p14:creationId xmlns:p14="http://schemas.microsoft.com/office/powerpoint/2010/main" val="4210738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3.1</a:t>
            </a:r>
          </a:p>
        </p:txBody>
      </p:sp>
      <p:sp>
        <p:nvSpPr>
          <p:cNvPr id="4" name="Slide Number Placeholder 3"/>
          <p:cNvSpPr>
            <a:spLocks noGrp="1"/>
          </p:cNvSpPr>
          <p:nvPr>
            <p:ph type="sldNum" sz="quarter" idx="10"/>
          </p:nvPr>
        </p:nvSpPr>
        <p:spPr/>
        <p:txBody>
          <a:bodyPr/>
          <a:lstStyle/>
          <a:p>
            <a:fld id="{AEB333BF-A117-4DD5-82EC-7030DAC1363E}" type="slidenum">
              <a:rPr lang="en-GB" smtClean="0"/>
              <a:t>17</a:t>
            </a:fld>
            <a:endParaRPr lang="en-GB"/>
          </a:p>
        </p:txBody>
      </p:sp>
    </p:spTree>
    <p:extLst>
      <p:ext uri="{BB962C8B-B14F-4D97-AF65-F5344CB8AC3E}">
        <p14:creationId xmlns:p14="http://schemas.microsoft.com/office/powerpoint/2010/main" val="2110438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B333BF-A117-4DD5-82EC-7030DAC1363E}" type="slidenum">
              <a:rPr lang="en-GB" smtClean="0"/>
              <a:t>18</a:t>
            </a:fld>
            <a:endParaRPr lang="en-GB"/>
          </a:p>
        </p:txBody>
      </p:sp>
    </p:spTree>
    <p:extLst>
      <p:ext uri="{BB962C8B-B14F-4D97-AF65-F5344CB8AC3E}">
        <p14:creationId xmlns:p14="http://schemas.microsoft.com/office/powerpoint/2010/main" val="316944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Y1 – Please change to Y1 Phonics Screening Check</a:t>
            </a:r>
          </a:p>
          <a:p>
            <a:r>
              <a:rPr lang="en-GB" dirty="0"/>
              <a:t>Y2 – Please change to Y2 Optional SATs (we complete these as every other YG does a generic termly test, they are no longer fed to the Gov)</a:t>
            </a:r>
          </a:p>
          <a:p>
            <a:r>
              <a:rPr lang="en-GB" dirty="0"/>
              <a:t>Y6 – Please change to Y6 SATs</a:t>
            </a:r>
          </a:p>
          <a:p>
            <a:endParaRPr lang="en-GB" dirty="0"/>
          </a:p>
        </p:txBody>
      </p:sp>
      <p:sp>
        <p:nvSpPr>
          <p:cNvPr id="4" name="Slide Number Placeholder 3"/>
          <p:cNvSpPr>
            <a:spLocks noGrp="1"/>
          </p:cNvSpPr>
          <p:nvPr>
            <p:ph type="sldNum" sz="quarter" idx="10"/>
          </p:nvPr>
        </p:nvSpPr>
        <p:spPr/>
        <p:txBody>
          <a:bodyPr/>
          <a:lstStyle/>
          <a:p>
            <a:fld id="{AEB333BF-A117-4DD5-82EC-7030DAC1363E}" type="slidenum">
              <a:rPr lang="en-GB" smtClean="0"/>
              <a:t>3</a:t>
            </a:fld>
            <a:endParaRPr lang="en-GB"/>
          </a:p>
        </p:txBody>
      </p:sp>
    </p:spTree>
    <p:extLst>
      <p:ext uri="{BB962C8B-B14F-4D97-AF65-F5344CB8AC3E}">
        <p14:creationId xmlns:p14="http://schemas.microsoft.com/office/powerpoint/2010/main" val="1416782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award HP and have a Headteacher Award – currently focussed on writing achievements.</a:t>
            </a:r>
          </a:p>
          <a:p>
            <a:endParaRPr lang="en-GB" dirty="0"/>
          </a:p>
          <a:p>
            <a:r>
              <a:rPr lang="en-GB" dirty="0"/>
              <a:t>1-2-3 reminders</a:t>
            </a:r>
          </a:p>
          <a:p>
            <a:r>
              <a:rPr lang="en-GB" dirty="0"/>
              <a:t>Therapeutic approach – respond to the child.  We recognise when a child is dysregulated and will use our restorative conversation mat to talk through behaviours.  (Please show this in the session – every classroom should have one.)</a:t>
            </a:r>
          </a:p>
        </p:txBody>
      </p:sp>
      <p:sp>
        <p:nvSpPr>
          <p:cNvPr id="4" name="Slide Number Placeholder 3"/>
          <p:cNvSpPr>
            <a:spLocks noGrp="1"/>
          </p:cNvSpPr>
          <p:nvPr>
            <p:ph type="sldNum" sz="quarter" idx="10"/>
          </p:nvPr>
        </p:nvSpPr>
        <p:spPr/>
        <p:txBody>
          <a:bodyPr/>
          <a:lstStyle/>
          <a:p>
            <a:fld id="{AEB333BF-A117-4DD5-82EC-7030DAC1363E}" type="slidenum">
              <a:rPr lang="en-GB" smtClean="0"/>
              <a:t>4</a:t>
            </a:fld>
            <a:endParaRPr lang="en-GB"/>
          </a:p>
        </p:txBody>
      </p:sp>
    </p:spTree>
    <p:extLst>
      <p:ext uri="{BB962C8B-B14F-4D97-AF65-F5344CB8AC3E}">
        <p14:creationId xmlns:p14="http://schemas.microsoft.com/office/powerpoint/2010/main" val="632997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we are reviewing our behaviour policy but we will have these core values at heart.</a:t>
            </a:r>
          </a:p>
        </p:txBody>
      </p:sp>
      <p:sp>
        <p:nvSpPr>
          <p:cNvPr id="4" name="Slide Number Placeholder 3"/>
          <p:cNvSpPr>
            <a:spLocks noGrp="1"/>
          </p:cNvSpPr>
          <p:nvPr>
            <p:ph type="sldNum" sz="quarter" idx="5"/>
          </p:nvPr>
        </p:nvSpPr>
        <p:spPr/>
        <p:txBody>
          <a:bodyPr/>
          <a:lstStyle/>
          <a:p>
            <a:fld id="{AEB333BF-A117-4DD5-82EC-7030DAC1363E}" type="slidenum">
              <a:rPr lang="en-GB" smtClean="0"/>
              <a:t>5</a:t>
            </a:fld>
            <a:endParaRPr lang="en-GB"/>
          </a:p>
        </p:txBody>
      </p:sp>
    </p:spTree>
    <p:extLst>
      <p:ext uri="{BB962C8B-B14F-4D97-AF65-F5344CB8AC3E}">
        <p14:creationId xmlns:p14="http://schemas.microsoft.com/office/powerpoint/2010/main" val="152299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B333BF-A117-4DD5-82EC-7030DAC1363E}" type="slidenum">
              <a:rPr lang="en-GB" smtClean="0"/>
              <a:t>7</a:t>
            </a:fld>
            <a:endParaRPr lang="en-GB"/>
          </a:p>
        </p:txBody>
      </p:sp>
    </p:spTree>
    <p:extLst>
      <p:ext uri="{BB962C8B-B14F-4D97-AF65-F5344CB8AC3E}">
        <p14:creationId xmlns:p14="http://schemas.microsoft.com/office/powerpoint/2010/main" val="165853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Y1/2 – same as Y4 but </a:t>
            </a:r>
            <a:r>
              <a:rPr lang="en-GB" dirty="0" err="1"/>
              <a:t>numbots</a:t>
            </a:r>
            <a:r>
              <a:rPr lang="en-GB" dirty="0"/>
              <a:t> subscriptions will be purchased for the children to use at home instead.</a:t>
            </a:r>
          </a:p>
          <a:p>
            <a:r>
              <a:rPr lang="en-GB" dirty="0"/>
              <a:t>Y3 and 4 are the same.</a:t>
            </a:r>
          </a:p>
          <a:p>
            <a:r>
              <a:rPr lang="en-GB" dirty="0"/>
              <a:t>Y5 and 6 – reading, spellings, arithmetic and alternate comprehension and grammar activities</a:t>
            </a:r>
          </a:p>
        </p:txBody>
      </p:sp>
      <p:sp>
        <p:nvSpPr>
          <p:cNvPr id="4" name="Slide Number Placeholder 3"/>
          <p:cNvSpPr>
            <a:spLocks noGrp="1"/>
          </p:cNvSpPr>
          <p:nvPr>
            <p:ph type="sldNum" sz="quarter" idx="10"/>
          </p:nvPr>
        </p:nvSpPr>
        <p:spPr/>
        <p:txBody>
          <a:bodyPr/>
          <a:lstStyle/>
          <a:p>
            <a:fld id="{AEB333BF-A117-4DD5-82EC-7030DAC1363E}" type="slidenum">
              <a:rPr lang="en-GB" smtClean="0"/>
              <a:t>8</a:t>
            </a:fld>
            <a:endParaRPr lang="en-GB"/>
          </a:p>
        </p:txBody>
      </p:sp>
    </p:spTree>
    <p:extLst>
      <p:ext uri="{BB962C8B-B14F-4D97-AF65-F5344CB8AC3E}">
        <p14:creationId xmlns:p14="http://schemas.microsoft.com/office/powerpoint/2010/main" val="236906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Y1/2 – HFW</a:t>
            </a:r>
          </a:p>
          <a:p>
            <a:r>
              <a:rPr lang="en-GB" dirty="0"/>
              <a:t>Y3/4 – same</a:t>
            </a:r>
          </a:p>
          <a:p>
            <a:r>
              <a:rPr lang="en-GB" dirty="0"/>
              <a:t>Y5/6 – your list</a:t>
            </a:r>
          </a:p>
        </p:txBody>
      </p:sp>
      <p:sp>
        <p:nvSpPr>
          <p:cNvPr id="4" name="Slide Number Placeholder 3"/>
          <p:cNvSpPr>
            <a:spLocks noGrp="1"/>
          </p:cNvSpPr>
          <p:nvPr>
            <p:ph type="sldNum" sz="quarter" idx="10"/>
          </p:nvPr>
        </p:nvSpPr>
        <p:spPr/>
        <p:txBody>
          <a:bodyPr/>
          <a:lstStyle/>
          <a:p>
            <a:fld id="{AEB333BF-A117-4DD5-82EC-7030DAC1363E}" type="slidenum">
              <a:rPr lang="en-GB" smtClean="0"/>
              <a:t>9</a:t>
            </a:fld>
            <a:endParaRPr lang="en-GB"/>
          </a:p>
        </p:txBody>
      </p:sp>
    </p:spTree>
    <p:extLst>
      <p:ext uri="{BB962C8B-B14F-4D97-AF65-F5344CB8AC3E}">
        <p14:creationId xmlns:p14="http://schemas.microsoft.com/office/powerpoint/2010/main" val="3858737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Y1/2 – HFW</a:t>
            </a:r>
          </a:p>
          <a:p>
            <a:r>
              <a:rPr lang="en-GB" dirty="0"/>
              <a:t>Y3/4 – same</a:t>
            </a:r>
          </a:p>
          <a:p>
            <a:r>
              <a:rPr lang="en-GB" dirty="0"/>
              <a:t>Y5/6 – your list</a:t>
            </a:r>
          </a:p>
        </p:txBody>
      </p:sp>
      <p:sp>
        <p:nvSpPr>
          <p:cNvPr id="4" name="Slide Number Placeholder 3"/>
          <p:cNvSpPr>
            <a:spLocks noGrp="1"/>
          </p:cNvSpPr>
          <p:nvPr>
            <p:ph type="sldNum" sz="quarter" idx="10"/>
          </p:nvPr>
        </p:nvSpPr>
        <p:spPr/>
        <p:txBody>
          <a:bodyPr/>
          <a:lstStyle/>
          <a:p>
            <a:fld id="{AEB333BF-A117-4DD5-82EC-7030DAC1363E}" type="slidenum">
              <a:rPr lang="en-GB" smtClean="0"/>
              <a:t>10</a:t>
            </a:fld>
            <a:endParaRPr lang="en-GB"/>
          </a:p>
        </p:txBody>
      </p:sp>
    </p:spTree>
    <p:extLst>
      <p:ext uri="{BB962C8B-B14F-4D97-AF65-F5344CB8AC3E}">
        <p14:creationId xmlns:p14="http://schemas.microsoft.com/office/powerpoint/2010/main" val="1040835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Y1/2 – HFW</a:t>
            </a:r>
          </a:p>
          <a:p>
            <a:r>
              <a:rPr lang="en-GB" dirty="0"/>
              <a:t>Y3/4 – same</a:t>
            </a:r>
          </a:p>
          <a:p>
            <a:r>
              <a:rPr lang="en-GB" dirty="0"/>
              <a:t>Y5/6 – your list</a:t>
            </a:r>
          </a:p>
        </p:txBody>
      </p:sp>
      <p:sp>
        <p:nvSpPr>
          <p:cNvPr id="4" name="Slide Number Placeholder 3"/>
          <p:cNvSpPr>
            <a:spLocks noGrp="1"/>
          </p:cNvSpPr>
          <p:nvPr>
            <p:ph type="sldNum" sz="quarter" idx="10"/>
          </p:nvPr>
        </p:nvSpPr>
        <p:spPr/>
        <p:txBody>
          <a:bodyPr/>
          <a:lstStyle/>
          <a:p>
            <a:fld id="{AEB333BF-A117-4DD5-82EC-7030DAC1363E}" type="slidenum">
              <a:rPr lang="en-GB" smtClean="0"/>
              <a:t>11</a:t>
            </a:fld>
            <a:endParaRPr lang="en-GB"/>
          </a:p>
        </p:txBody>
      </p:sp>
    </p:spTree>
    <p:extLst>
      <p:ext uri="{BB962C8B-B14F-4D97-AF65-F5344CB8AC3E}">
        <p14:creationId xmlns:p14="http://schemas.microsoft.com/office/powerpoint/2010/main" val="4063076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424F9-B050-C431-4621-F97F751598C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B4BBB8AB-34C4-65FF-67E8-66D83C71A7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A167B2-8014-76F5-2AD5-501E2344A3BE}"/>
              </a:ext>
            </a:extLst>
          </p:cNvPr>
          <p:cNvSpPr>
            <a:spLocks noGrp="1"/>
          </p:cNvSpPr>
          <p:nvPr>
            <p:ph type="dt" sz="half" idx="10"/>
          </p:nvPr>
        </p:nvSpPr>
        <p:spPr/>
        <p:txBody>
          <a:bodyPr/>
          <a:lstStyle/>
          <a:p>
            <a:fld id="{4AF078A6-17E7-439D-B2EA-5EBE40C16770}" type="datetimeFigureOut">
              <a:rPr lang="en-GB" smtClean="0"/>
              <a:t>16/09/2024</a:t>
            </a:fld>
            <a:endParaRPr lang="en-GB"/>
          </a:p>
        </p:txBody>
      </p:sp>
      <p:sp>
        <p:nvSpPr>
          <p:cNvPr id="5" name="Footer Placeholder 4">
            <a:extLst>
              <a:ext uri="{FF2B5EF4-FFF2-40B4-BE49-F238E27FC236}">
                <a16:creationId xmlns:a16="http://schemas.microsoft.com/office/drawing/2014/main" id="{49EE0E72-2854-1BA2-8576-23DFBF0446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46AB41-D110-61AF-26DE-DE526AEE7E2B}"/>
              </a:ext>
            </a:extLst>
          </p:cNvPr>
          <p:cNvSpPr>
            <a:spLocks noGrp="1"/>
          </p:cNvSpPr>
          <p:nvPr>
            <p:ph type="sldNum" sz="quarter" idx="12"/>
          </p:nvPr>
        </p:nvSpPr>
        <p:spPr/>
        <p:txBody>
          <a:bodyPr/>
          <a:lstStyle/>
          <a:p>
            <a:fld id="{D7D07478-017B-4DE0-9CC7-38427A1BE040}" type="slidenum">
              <a:rPr lang="en-GB" smtClean="0"/>
              <a:t>‹#›</a:t>
            </a:fld>
            <a:endParaRPr lang="en-GB"/>
          </a:p>
        </p:txBody>
      </p:sp>
    </p:spTree>
    <p:extLst>
      <p:ext uri="{BB962C8B-B14F-4D97-AF65-F5344CB8AC3E}">
        <p14:creationId xmlns:p14="http://schemas.microsoft.com/office/powerpoint/2010/main" val="1873193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C339-1CB6-0454-5C02-259DF0F3E4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03368A-AC53-5B93-5564-416F3F45C2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A8D65-9AFF-E333-5F37-9B0D3EF14DB0}"/>
              </a:ext>
            </a:extLst>
          </p:cNvPr>
          <p:cNvSpPr>
            <a:spLocks noGrp="1"/>
          </p:cNvSpPr>
          <p:nvPr>
            <p:ph type="dt" sz="half" idx="10"/>
          </p:nvPr>
        </p:nvSpPr>
        <p:spPr/>
        <p:txBody>
          <a:bodyPr/>
          <a:lstStyle/>
          <a:p>
            <a:fld id="{4AF078A6-17E7-439D-B2EA-5EBE40C16770}" type="datetimeFigureOut">
              <a:rPr lang="en-GB" smtClean="0"/>
              <a:t>16/09/2024</a:t>
            </a:fld>
            <a:endParaRPr lang="en-GB"/>
          </a:p>
        </p:txBody>
      </p:sp>
      <p:sp>
        <p:nvSpPr>
          <p:cNvPr id="5" name="Footer Placeholder 4">
            <a:extLst>
              <a:ext uri="{FF2B5EF4-FFF2-40B4-BE49-F238E27FC236}">
                <a16:creationId xmlns:a16="http://schemas.microsoft.com/office/drawing/2014/main" id="{95C2CAC1-0410-822D-CD04-F29662B4E3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7657FF-8777-240E-E5AB-2825B9E1A7B6}"/>
              </a:ext>
            </a:extLst>
          </p:cNvPr>
          <p:cNvSpPr>
            <a:spLocks noGrp="1"/>
          </p:cNvSpPr>
          <p:nvPr>
            <p:ph type="sldNum" sz="quarter" idx="12"/>
          </p:nvPr>
        </p:nvSpPr>
        <p:spPr/>
        <p:txBody>
          <a:bodyPr/>
          <a:lstStyle/>
          <a:p>
            <a:fld id="{D7D07478-017B-4DE0-9CC7-38427A1BE040}" type="slidenum">
              <a:rPr lang="en-GB" smtClean="0"/>
              <a:t>‹#›</a:t>
            </a:fld>
            <a:endParaRPr lang="en-GB"/>
          </a:p>
        </p:txBody>
      </p:sp>
    </p:spTree>
    <p:extLst>
      <p:ext uri="{BB962C8B-B14F-4D97-AF65-F5344CB8AC3E}">
        <p14:creationId xmlns:p14="http://schemas.microsoft.com/office/powerpoint/2010/main" val="359812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FE9676-0D2D-9D31-2BAE-34DD0A27E17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166E22-B8D5-9CF5-43DD-991BE65E4F9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CD7F38-D062-11BB-AB6E-80DD14BF137A}"/>
              </a:ext>
            </a:extLst>
          </p:cNvPr>
          <p:cNvSpPr>
            <a:spLocks noGrp="1"/>
          </p:cNvSpPr>
          <p:nvPr>
            <p:ph type="dt" sz="half" idx="10"/>
          </p:nvPr>
        </p:nvSpPr>
        <p:spPr/>
        <p:txBody>
          <a:bodyPr/>
          <a:lstStyle/>
          <a:p>
            <a:fld id="{4AF078A6-17E7-439D-B2EA-5EBE40C16770}" type="datetimeFigureOut">
              <a:rPr lang="en-GB" smtClean="0"/>
              <a:t>16/09/2024</a:t>
            </a:fld>
            <a:endParaRPr lang="en-GB"/>
          </a:p>
        </p:txBody>
      </p:sp>
      <p:sp>
        <p:nvSpPr>
          <p:cNvPr id="5" name="Footer Placeholder 4">
            <a:extLst>
              <a:ext uri="{FF2B5EF4-FFF2-40B4-BE49-F238E27FC236}">
                <a16:creationId xmlns:a16="http://schemas.microsoft.com/office/drawing/2014/main" id="{1FD3F62D-2572-73E1-F606-9536ADD40B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9AF40B-D646-2661-1BDA-4B1B49429BB2}"/>
              </a:ext>
            </a:extLst>
          </p:cNvPr>
          <p:cNvSpPr>
            <a:spLocks noGrp="1"/>
          </p:cNvSpPr>
          <p:nvPr>
            <p:ph type="sldNum" sz="quarter" idx="12"/>
          </p:nvPr>
        </p:nvSpPr>
        <p:spPr/>
        <p:txBody>
          <a:bodyPr/>
          <a:lstStyle/>
          <a:p>
            <a:fld id="{D7D07478-017B-4DE0-9CC7-38427A1BE040}" type="slidenum">
              <a:rPr lang="en-GB" smtClean="0"/>
              <a:t>‹#›</a:t>
            </a:fld>
            <a:endParaRPr lang="en-GB"/>
          </a:p>
        </p:txBody>
      </p:sp>
    </p:spTree>
    <p:extLst>
      <p:ext uri="{BB962C8B-B14F-4D97-AF65-F5344CB8AC3E}">
        <p14:creationId xmlns:p14="http://schemas.microsoft.com/office/powerpoint/2010/main" val="2959008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76F19-8445-13B8-45A8-2BBA5B315A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1ABB77-90E4-FCB9-B934-04A08DCBDD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87D80E-358F-8F53-70A8-2669E8F71880}"/>
              </a:ext>
            </a:extLst>
          </p:cNvPr>
          <p:cNvSpPr>
            <a:spLocks noGrp="1"/>
          </p:cNvSpPr>
          <p:nvPr>
            <p:ph type="dt" sz="half" idx="10"/>
          </p:nvPr>
        </p:nvSpPr>
        <p:spPr/>
        <p:txBody>
          <a:bodyPr/>
          <a:lstStyle/>
          <a:p>
            <a:fld id="{4AF078A6-17E7-439D-B2EA-5EBE40C16770}" type="datetimeFigureOut">
              <a:rPr lang="en-GB" smtClean="0"/>
              <a:t>16/09/2024</a:t>
            </a:fld>
            <a:endParaRPr lang="en-GB"/>
          </a:p>
        </p:txBody>
      </p:sp>
      <p:sp>
        <p:nvSpPr>
          <p:cNvPr id="5" name="Footer Placeholder 4">
            <a:extLst>
              <a:ext uri="{FF2B5EF4-FFF2-40B4-BE49-F238E27FC236}">
                <a16:creationId xmlns:a16="http://schemas.microsoft.com/office/drawing/2014/main" id="{5723A2F7-3B8B-DA88-5E1C-B86A8B29D7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901CBC-955E-CC3D-A5AA-8CE00BF0B396}"/>
              </a:ext>
            </a:extLst>
          </p:cNvPr>
          <p:cNvSpPr>
            <a:spLocks noGrp="1"/>
          </p:cNvSpPr>
          <p:nvPr>
            <p:ph type="sldNum" sz="quarter" idx="12"/>
          </p:nvPr>
        </p:nvSpPr>
        <p:spPr/>
        <p:txBody>
          <a:bodyPr/>
          <a:lstStyle/>
          <a:p>
            <a:fld id="{D7D07478-017B-4DE0-9CC7-38427A1BE040}" type="slidenum">
              <a:rPr lang="en-GB" smtClean="0"/>
              <a:t>‹#›</a:t>
            </a:fld>
            <a:endParaRPr lang="en-GB"/>
          </a:p>
        </p:txBody>
      </p:sp>
    </p:spTree>
    <p:extLst>
      <p:ext uri="{BB962C8B-B14F-4D97-AF65-F5344CB8AC3E}">
        <p14:creationId xmlns:p14="http://schemas.microsoft.com/office/powerpoint/2010/main" val="393200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B3AD1-DAE8-7D90-B116-3A9534FD320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FEA0FE-7E09-8BC8-518B-34849DDDFFD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2C91AA-C231-D0E3-4F75-C58EA36705FC}"/>
              </a:ext>
            </a:extLst>
          </p:cNvPr>
          <p:cNvSpPr>
            <a:spLocks noGrp="1"/>
          </p:cNvSpPr>
          <p:nvPr>
            <p:ph type="dt" sz="half" idx="10"/>
          </p:nvPr>
        </p:nvSpPr>
        <p:spPr/>
        <p:txBody>
          <a:bodyPr/>
          <a:lstStyle/>
          <a:p>
            <a:fld id="{4AF078A6-17E7-439D-B2EA-5EBE40C16770}" type="datetimeFigureOut">
              <a:rPr lang="en-GB" smtClean="0"/>
              <a:t>16/09/2024</a:t>
            </a:fld>
            <a:endParaRPr lang="en-GB"/>
          </a:p>
        </p:txBody>
      </p:sp>
      <p:sp>
        <p:nvSpPr>
          <p:cNvPr id="5" name="Footer Placeholder 4">
            <a:extLst>
              <a:ext uri="{FF2B5EF4-FFF2-40B4-BE49-F238E27FC236}">
                <a16:creationId xmlns:a16="http://schemas.microsoft.com/office/drawing/2014/main" id="{6B10D217-9F84-1924-0711-9AC5FB8D65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4D8745-2EE0-EA81-5FE0-391F063E9744}"/>
              </a:ext>
            </a:extLst>
          </p:cNvPr>
          <p:cNvSpPr>
            <a:spLocks noGrp="1"/>
          </p:cNvSpPr>
          <p:nvPr>
            <p:ph type="sldNum" sz="quarter" idx="12"/>
          </p:nvPr>
        </p:nvSpPr>
        <p:spPr/>
        <p:txBody>
          <a:bodyPr/>
          <a:lstStyle/>
          <a:p>
            <a:fld id="{D7D07478-017B-4DE0-9CC7-38427A1BE040}" type="slidenum">
              <a:rPr lang="en-GB" smtClean="0"/>
              <a:t>‹#›</a:t>
            </a:fld>
            <a:endParaRPr lang="en-GB"/>
          </a:p>
        </p:txBody>
      </p:sp>
    </p:spTree>
    <p:extLst>
      <p:ext uri="{BB962C8B-B14F-4D97-AF65-F5344CB8AC3E}">
        <p14:creationId xmlns:p14="http://schemas.microsoft.com/office/powerpoint/2010/main" val="529931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58E0B-BEC7-0478-DDCA-E7A874658C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809EE1-780A-5D2F-BBB0-8F6BEA860AE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0400E3-B8E0-1A31-DE25-925F57F0CC5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EFE7F5-873E-A8C4-9FD9-2B84988C3AC5}"/>
              </a:ext>
            </a:extLst>
          </p:cNvPr>
          <p:cNvSpPr>
            <a:spLocks noGrp="1"/>
          </p:cNvSpPr>
          <p:nvPr>
            <p:ph type="dt" sz="half" idx="10"/>
          </p:nvPr>
        </p:nvSpPr>
        <p:spPr/>
        <p:txBody>
          <a:bodyPr/>
          <a:lstStyle/>
          <a:p>
            <a:fld id="{4AF078A6-17E7-439D-B2EA-5EBE40C16770}" type="datetimeFigureOut">
              <a:rPr lang="en-GB" smtClean="0"/>
              <a:t>16/09/2024</a:t>
            </a:fld>
            <a:endParaRPr lang="en-GB"/>
          </a:p>
        </p:txBody>
      </p:sp>
      <p:sp>
        <p:nvSpPr>
          <p:cNvPr id="6" name="Footer Placeholder 5">
            <a:extLst>
              <a:ext uri="{FF2B5EF4-FFF2-40B4-BE49-F238E27FC236}">
                <a16:creationId xmlns:a16="http://schemas.microsoft.com/office/drawing/2014/main" id="{ED4F8402-61CE-E49D-A25E-4AAAD00ADB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1E1FF8-9B7F-1748-C339-E3CF439241F2}"/>
              </a:ext>
            </a:extLst>
          </p:cNvPr>
          <p:cNvSpPr>
            <a:spLocks noGrp="1"/>
          </p:cNvSpPr>
          <p:nvPr>
            <p:ph type="sldNum" sz="quarter" idx="12"/>
          </p:nvPr>
        </p:nvSpPr>
        <p:spPr/>
        <p:txBody>
          <a:bodyPr/>
          <a:lstStyle/>
          <a:p>
            <a:fld id="{D7D07478-017B-4DE0-9CC7-38427A1BE040}" type="slidenum">
              <a:rPr lang="en-GB" smtClean="0"/>
              <a:t>‹#›</a:t>
            </a:fld>
            <a:endParaRPr lang="en-GB"/>
          </a:p>
        </p:txBody>
      </p:sp>
    </p:spTree>
    <p:extLst>
      <p:ext uri="{BB962C8B-B14F-4D97-AF65-F5344CB8AC3E}">
        <p14:creationId xmlns:p14="http://schemas.microsoft.com/office/powerpoint/2010/main" val="17307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134D-D414-9ACF-91D7-1009DDDEB82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643054-500F-C0D5-EFEC-CC5354F05B5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A99DB0C-E3FB-2730-1052-FFE2F463A85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0B9B48-5B06-EBF2-C9F3-316212F7B19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AB8AF4-F644-CF1F-F07C-75B8A4C059F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6F6226-3142-7984-B5E0-094DBE62A41B}"/>
              </a:ext>
            </a:extLst>
          </p:cNvPr>
          <p:cNvSpPr>
            <a:spLocks noGrp="1"/>
          </p:cNvSpPr>
          <p:nvPr>
            <p:ph type="dt" sz="half" idx="10"/>
          </p:nvPr>
        </p:nvSpPr>
        <p:spPr/>
        <p:txBody>
          <a:bodyPr/>
          <a:lstStyle/>
          <a:p>
            <a:fld id="{4AF078A6-17E7-439D-B2EA-5EBE40C16770}" type="datetimeFigureOut">
              <a:rPr lang="en-GB" smtClean="0"/>
              <a:t>16/09/2024</a:t>
            </a:fld>
            <a:endParaRPr lang="en-GB"/>
          </a:p>
        </p:txBody>
      </p:sp>
      <p:sp>
        <p:nvSpPr>
          <p:cNvPr id="8" name="Footer Placeholder 7">
            <a:extLst>
              <a:ext uri="{FF2B5EF4-FFF2-40B4-BE49-F238E27FC236}">
                <a16:creationId xmlns:a16="http://schemas.microsoft.com/office/drawing/2014/main" id="{3B6BE07D-36E2-4482-272F-63BC9B24D3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739FBA-8A9D-6E0D-1C5A-FD1DC939B52E}"/>
              </a:ext>
            </a:extLst>
          </p:cNvPr>
          <p:cNvSpPr>
            <a:spLocks noGrp="1"/>
          </p:cNvSpPr>
          <p:nvPr>
            <p:ph type="sldNum" sz="quarter" idx="12"/>
          </p:nvPr>
        </p:nvSpPr>
        <p:spPr/>
        <p:txBody>
          <a:bodyPr/>
          <a:lstStyle/>
          <a:p>
            <a:fld id="{D7D07478-017B-4DE0-9CC7-38427A1BE040}" type="slidenum">
              <a:rPr lang="en-GB" smtClean="0"/>
              <a:t>‹#›</a:t>
            </a:fld>
            <a:endParaRPr lang="en-GB"/>
          </a:p>
        </p:txBody>
      </p:sp>
    </p:spTree>
    <p:extLst>
      <p:ext uri="{BB962C8B-B14F-4D97-AF65-F5344CB8AC3E}">
        <p14:creationId xmlns:p14="http://schemas.microsoft.com/office/powerpoint/2010/main" val="124364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9106A-89BD-C031-EC7E-E2B3EC7E64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3CDB13-C253-9BE3-CC2D-9B752BC15A6E}"/>
              </a:ext>
            </a:extLst>
          </p:cNvPr>
          <p:cNvSpPr>
            <a:spLocks noGrp="1"/>
          </p:cNvSpPr>
          <p:nvPr>
            <p:ph type="dt" sz="half" idx="10"/>
          </p:nvPr>
        </p:nvSpPr>
        <p:spPr/>
        <p:txBody>
          <a:bodyPr/>
          <a:lstStyle/>
          <a:p>
            <a:fld id="{4AF078A6-17E7-439D-B2EA-5EBE40C16770}" type="datetimeFigureOut">
              <a:rPr lang="en-GB" smtClean="0"/>
              <a:t>16/09/2024</a:t>
            </a:fld>
            <a:endParaRPr lang="en-GB"/>
          </a:p>
        </p:txBody>
      </p:sp>
      <p:sp>
        <p:nvSpPr>
          <p:cNvPr id="4" name="Footer Placeholder 3">
            <a:extLst>
              <a:ext uri="{FF2B5EF4-FFF2-40B4-BE49-F238E27FC236}">
                <a16:creationId xmlns:a16="http://schemas.microsoft.com/office/drawing/2014/main" id="{F3444966-9B96-9C56-1594-AADF15DC3A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6AC6AA-9718-A9B7-47B4-65074282B96D}"/>
              </a:ext>
            </a:extLst>
          </p:cNvPr>
          <p:cNvSpPr>
            <a:spLocks noGrp="1"/>
          </p:cNvSpPr>
          <p:nvPr>
            <p:ph type="sldNum" sz="quarter" idx="12"/>
          </p:nvPr>
        </p:nvSpPr>
        <p:spPr/>
        <p:txBody>
          <a:bodyPr/>
          <a:lstStyle/>
          <a:p>
            <a:fld id="{D7D07478-017B-4DE0-9CC7-38427A1BE040}" type="slidenum">
              <a:rPr lang="en-GB" smtClean="0"/>
              <a:t>‹#›</a:t>
            </a:fld>
            <a:endParaRPr lang="en-GB"/>
          </a:p>
        </p:txBody>
      </p:sp>
    </p:spTree>
    <p:extLst>
      <p:ext uri="{BB962C8B-B14F-4D97-AF65-F5344CB8AC3E}">
        <p14:creationId xmlns:p14="http://schemas.microsoft.com/office/powerpoint/2010/main" val="122977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445EE5-B3A7-2A8F-A382-C9031F5005FF}"/>
              </a:ext>
            </a:extLst>
          </p:cNvPr>
          <p:cNvSpPr>
            <a:spLocks noGrp="1"/>
          </p:cNvSpPr>
          <p:nvPr>
            <p:ph type="dt" sz="half" idx="10"/>
          </p:nvPr>
        </p:nvSpPr>
        <p:spPr/>
        <p:txBody>
          <a:bodyPr/>
          <a:lstStyle/>
          <a:p>
            <a:fld id="{4AF078A6-17E7-439D-B2EA-5EBE40C16770}" type="datetimeFigureOut">
              <a:rPr lang="en-GB" smtClean="0"/>
              <a:t>16/09/2024</a:t>
            </a:fld>
            <a:endParaRPr lang="en-GB"/>
          </a:p>
        </p:txBody>
      </p:sp>
      <p:sp>
        <p:nvSpPr>
          <p:cNvPr id="3" name="Footer Placeholder 2">
            <a:extLst>
              <a:ext uri="{FF2B5EF4-FFF2-40B4-BE49-F238E27FC236}">
                <a16:creationId xmlns:a16="http://schemas.microsoft.com/office/drawing/2014/main" id="{E25F2BF1-0047-5C92-EBF7-64D9693912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32A4E9-CF64-149F-9270-FD8743DD8EA0}"/>
              </a:ext>
            </a:extLst>
          </p:cNvPr>
          <p:cNvSpPr>
            <a:spLocks noGrp="1"/>
          </p:cNvSpPr>
          <p:nvPr>
            <p:ph type="sldNum" sz="quarter" idx="12"/>
          </p:nvPr>
        </p:nvSpPr>
        <p:spPr/>
        <p:txBody>
          <a:bodyPr/>
          <a:lstStyle/>
          <a:p>
            <a:fld id="{D7D07478-017B-4DE0-9CC7-38427A1BE040}" type="slidenum">
              <a:rPr lang="en-GB" smtClean="0"/>
              <a:t>‹#›</a:t>
            </a:fld>
            <a:endParaRPr lang="en-GB"/>
          </a:p>
        </p:txBody>
      </p:sp>
    </p:spTree>
    <p:extLst>
      <p:ext uri="{BB962C8B-B14F-4D97-AF65-F5344CB8AC3E}">
        <p14:creationId xmlns:p14="http://schemas.microsoft.com/office/powerpoint/2010/main" val="135876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CE4B2-FDE1-6CAB-9C97-6B388B841DA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70319F-7BA0-A2AD-96F0-77E748EF431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23E1A7-D8D6-DB85-DA42-338EC836D85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31E96F5-1CE6-AA91-8D7D-334EA22BFB55}"/>
              </a:ext>
            </a:extLst>
          </p:cNvPr>
          <p:cNvSpPr>
            <a:spLocks noGrp="1"/>
          </p:cNvSpPr>
          <p:nvPr>
            <p:ph type="dt" sz="half" idx="10"/>
          </p:nvPr>
        </p:nvSpPr>
        <p:spPr/>
        <p:txBody>
          <a:bodyPr/>
          <a:lstStyle/>
          <a:p>
            <a:fld id="{4AF078A6-17E7-439D-B2EA-5EBE40C16770}" type="datetimeFigureOut">
              <a:rPr lang="en-GB" smtClean="0"/>
              <a:t>16/09/2024</a:t>
            </a:fld>
            <a:endParaRPr lang="en-GB"/>
          </a:p>
        </p:txBody>
      </p:sp>
      <p:sp>
        <p:nvSpPr>
          <p:cNvPr id="6" name="Footer Placeholder 5">
            <a:extLst>
              <a:ext uri="{FF2B5EF4-FFF2-40B4-BE49-F238E27FC236}">
                <a16:creationId xmlns:a16="http://schemas.microsoft.com/office/drawing/2014/main" id="{26D42935-200B-09E9-B87C-06025C399B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0C7C8E-AF88-6414-3907-DFE714CFC73C}"/>
              </a:ext>
            </a:extLst>
          </p:cNvPr>
          <p:cNvSpPr>
            <a:spLocks noGrp="1"/>
          </p:cNvSpPr>
          <p:nvPr>
            <p:ph type="sldNum" sz="quarter" idx="12"/>
          </p:nvPr>
        </p:nvSpPr>
        <p:spPr/>
        <p:txBody>
          <a:bodyPr/>
          <a:lstStyle/>
          <a:p>
            <a:fld id="{D7D07478-017B-4DE0-9CC7-38427A1BE040}" type="slidenum">
              <a:rPr lang="en-GB" smtClean="0"/>
              <a:t>‹#›</a:t>
            </a:fld>
            <a:endParaRPr lang="en-GB"/>
          </a:p>
        </p:txBody>
      </p:sp>
    </p:spTree>
    <p:extLst>
      <p:ext uri="{BB962C8B-B14F-4D97-AF65-F5344CB8AC3E}">
        <p14:creationId xmlns:p14="http://schemas.microsoft.com/office/powerpoint/2010/main" val="242687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27427-E83A-30F3-2F18-6C1FC450E1D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0B1832-3DA0-650E-D3AD-3659A3B664D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448AE70E-D229-04E9-EAA9-0C193E20B0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9FA7032-E0D7-1D86-E2BC-D63E37FA0DBD}"/>
              </a:ext>
            </a:extLst>
          </p:cNvPr>
          <p:cNvSpPr>
            <a:spLocks noGrp="1"/>
          </p:cNvSpPr>
          <p:nvPr>
            <p:ph type="dt" sz="half" idx="10"/>
          </p:nvPr>
        </p:nvSpPr>
        <p:spPr/>
        <p:txBody>
          <a:bodyPr/>
          <a:lstStyle/>
          <a:p>
            <a:fld id="{4AF078A6-17E7-439D-B2EA-5EBE40C16770}" type="datetimeFigureOut">
              <a:rPr lang="en-GB" smtClean="0"/>
              <a:t>16/09/2024</a:t>
            </a:fld>
            <a:endParaRPr lang="en-GB"/>
          </a:p>
        </p:txBody>
      </p:sp>
      <p:sp>
        <p:nvSpPr>
          <p:cNvPr id="6" name="Footer Placeholder 5">
            <a:extLst>
              <a:ext uri="{FF2B5EF4-FFF2-40B4-BE49-F238E27FC236}">
                <a16:creationId xmlns:a16="http://schemas.microsoft.com/office/drawing/2014/main" id="{1C98F974-EAAE-F672-55AA-19506E657F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F74BE-1001-AFE1-0104-3FB8AF67CF4E}"/>
              </a:ext>
            </a:extLst>
          </p:cNvPr>
          <p:cNvSpPr>
            <a:spLocks noGrp="1"/>
          </p:cNvSpPr>
          <p:nvPr>
            <p:ph type="sldNum" sz="quarter" idx="12"/>
          </p:nvPr>
        </p:nvSpPr>
        <p:spPr/>
        <p:txBody>
          <a:bodyPr/>
          <a:lstStyle/>
          <a:p>
            <a:fld id="{D7D07478-017B-4DE0-9CC7-38427A1BE040}" type="slidenum">
              <a:rPr lang="en-GB" smtClean="0"/>
              <a:t>‹#›</a:t>
            </a:fld>
            <a:endParaRPr lang="en-GB"/>
          </a:p>
        </p:txBody>
      </p:sp>
    </p:spTree>
    <p:extLst>
      <p:ext uri="{BB962C8B-B14F-4D97-AF65-F5344CB8AC3E}">
        <p14:creationId xmlns:p14="http://schemas.microsoft.com/office/powerpoint/2010/main" val="2850960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5674B4-526A-4A91-B026-2EB21DA0FBB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FDF6D5-F8F3-3E45-A1A9-8B89A1DF692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94947A-E33A-92AC-A62F-355E5417DAC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4AF078A6-17E7-439D-B2EA-5EBE40C16770}" type="datetimeFigureOut">
              <a:rPr lang="en-GB" smtClean="0"/>
              <a:t>16/09/2024</a:t>
            </a:fld>
            <a:endParaRPr lang="en-GB"/>
          </a:p>
        </p:txBody>
      </p:sp>
      <p:sp>
        <p:nvSpPr>
          <p:cNvPr id="5" name="Footer Placeholder 4">
            <a:extLst>
              <a:ext uri="{FF2B5EF4-FFF2-40B4-BE49-F238E27FC236}">
                <a16:creationId xmlns:a16="http://schemas.microsoft.com/office/drawing/2014/main" id="{ADD4CA3A-DA1E-1002-F61F-9E3EB5EEB2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2881F88-85AB-CAEA-BAE0-8BAECE4BD94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7D07478-017B-4DE0-9CC7-38427A1BE040}" type="slidenum">
              <a:rPr lang="en-GB" smtClean="0"/>
              <a:t>‹#›</a:t>
            </a:fld>
            <a:endParaRPr lang="en-GB"/>
          </a:p>
        </p:txBody>
      </p:sp>
    </p:spTree>
    <p:extLst>
      <p:ext uri="{BB962C8B-B14F-4D97-AF65-F5344CB8AC3E}">
        <p14:creationId xmlns:p14="http://schemas.microsoft.com/office/powerpoint/2010/main" val="4187912145"/>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sendco@bassingbourn.cambs.sch.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mailto:2Me@bassingbourn.cambs.sch.uk" TargetMode="External"/><Relationship Id="rId5" Type="http://schemas.openxmlformats.org/officeDocument/2006/relationships/hyperlink" Target="mailto:2Hh@bassingbourn.cambs.sch.uk"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942996" y="4267832"/>
            <a:ext cx="3604497" cy="1297115"/>
          </a:xfrm>
        </p:spPr>
        <p:txBody>
          <a:bodyPr anchor="t">
            <a:normAutofit fontScale="90000"/>
          </a:bodyPr>
          <a:lstStyle/>
          <a:p>
            <a:pPr algn="r"/>
            <a:r>
              <a:rPr lang="en-GB" sz="4400" b="1" dirty="0">
                <a:solidFill>
                  <a:schemeClr val="tx2"/>
                </a:solidFill>
              </a:rPr>
              <a:t>Welcome to Year 2</a:t>
            </a:r>
          </a:p>
        </p:txBody>
      </p:sp>
      <p:pic>
        <p:nvPicPr>
          <p:cNvPr id="4" name="Picture 3" descr="A logo for a school&#10;&#10;Description automatically generated">
            <a:extLst>
              <a:ext uri="{FF2B5EF4-FFF2-40B4-BE49-F238E27FC236}">
                <a16:creationId xmlns:a16="http://schemas.microsoft.com/office/drawing/2014/main" id="{1A09CBF8-55EB-9F73-A550-1EFD504A52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218" b="16095"/>
          <a:stretch/>
        </p:blipFill>
        <p:spPr>
          <a:xfrm>
            <a:off x="255352" y="2923396"/>
            <a:ext cx="3106320" cy="1925608"/>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9" name="Group 18">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9431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review">
            <a:extLst>
              <a:ext uri="{FF2B5EF4-FFF2-40B4-BE49-F238E27FC236}">
                <a16:creationId xmlns:a16="http://schemas.microsoft.com/office/drawing/2014/main" id="{CF8D9633-B0E2-B049-77A4-5F02B1DD2E46}"/>
              </a:ext>
            </a:extLst>
          </p:cNvPr>
          <p:cNvPicPr>
            <a:picLocks noChangeAspect="1" noChangeArrowheads="1"/>
          </p:cNvPicPr>
          <p:nvPr/>
        </p:nvPicPr>
        <p:blipFill>
          <a:blip r:embed="rId3">
            <a:duotone>
              <a:schemeClr val="accent1">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0" y="5008083"/>
            <a:ext cx="1420473" cy="1849917"/>
          </a:xfrm>
          <a:prstGeom prst="rect">
            <a:avLst/>
          </a:prstGeom>
          <a:solidFill>
            <a:schemeClr val="bg1"/>
          </a:solidFill>
        </p:spPr>
      </p:pic>
      <p:sp>
        <p:nvSpPr>
          <p:cNvPr id="2" name="Title 1"/>
          <p:cNvSpPr>
            <a:spLocks noGrp="1"/>
          </p:cNvSpPr>
          <p:nvPr>
            <p:ph type="title"/>
          </p:nvPr>
        </p:nvSpPr>
        <p:spPr>
          <a:xfrm>
            <a:off x="90756" y="216686"/>
            <a:ext cx="7024744" cy="745152"/>
          </a:xfrm>
        </p:spPr>
        <p:txBody>
          <a:bodyPr>
            <a:noAutofit/>
          </a:bodyPr>
          <a:lstStyle/>
          <a:p>
            <a:r>
              <a:rPr lang="en-GB" sz="3600" b="1" dirty="0"/>
              <a:t>Phonics - Read Write Inc</a:t>
            </a:r>
          </a:p>
        </p:txBody>
      </p:sp>
      <p:sp>
        <p:nvSpPr>
          <p:cNvPr id="3" name="Content Placeholder 2"/>
          <p:cNvSpPr>
            <a:spLocks noGrp="1"/>
          </p:cNvSpPr>
          <p:nvPr>
            <p:ph sz="half" idx="1"/>
          </p:nvPr>
        </p:nvSpPr>
        <p:spPr>
          <a:xfrm>
            <a:off x="281704" y="1575072"/>
            <a:ext cx="7596844" cy="3707856"/>
          </a:xfrm>
        </p:spPr>
        <p:txBody>
          <a:bodyPr>
            <a:noAutofit/>
          </a:bodyPr>
          <a:lstStyle/>
          <a:p>
            <a:r>
              <a:rPr lang="en-GB" sz="2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How to get the most out of reading a phonics book with your child:</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Praise, praise, praise</a:t>
            </a:r>
            <a:r>
              <a:rPr lang="en-GB" sz="2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 focus on the positives and praise your child for their effort.</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Timing </a:t>
            </a:r>
            <a:r>
              <a:rPr lang="en-GB" sz="2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aim for your child to read for at least ten minutes, rather than an amount of pages, they do not need to finish the book in one sitting.</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3 reads</a:t>
            </a:r>
            <a:r>
              <a:rPr lang="en-GB" sz="2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 your child should read their phonics book three times over the course of a week: </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First read</a:t>
            </a:r>
            <a:r>
              <a:rPr lang="en-GB" sz="2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 for decoding the words (sounding them out, becoming familiar with them)</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Second read</a:t>
            </a:r>
            <a:r>
              <a:rPr lang="en-GB" sz="2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 for fluency (to read at sentence level, rather than individual words)</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Third read</a:t>
            </a:r>
            <a:r>
              <a:rPr lang="en-GB" sz="2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 for comprehension (to understand the text)</a:t>
            </a:r>
            <a:endParaRPr lang="en-GB" sz="2000" dirty="0">
              <a:effectLst/>
              <a:latin typeface="Aptos" panose="020B0004020202020204" pitchFamily="34" charset="0"/>
              <a:ea typeface="Aptos" panose="020B0004020202020204" pitchFamily="34" charset="0"/>
              <a:cs typeface="Aptos" panose="020B0004020202020204" pitchFamily="34" charset="0"/>
            </a:endParaRPr>
          </a:p>
          <a:p>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pic>
        <p:nvPicPr>
          <p:cNvPr id="4" name="Picture 3" descr="A green plant with leaves&#10;&#10;Description automatically generated">
            <a:extLst>
              <a:ext uri="{FF2B5EF4-FFF2-40B4-BE49-F238E27FC236}">
                <a16:creationId xmlns:a16="http://schemas.microsoft.com/office/drawing/2014/main" id="{79D4AE8D-D54A-0865-FFA5-2A64CB765D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6498" y="-31854"/>
            <a:ext cx="1487502" cy="2305627"/>
          </a:xfrm>
          <a:prstGeom prst="rect">
            <a:avLst/>
          </a:prstGeom>
        </p:spPr>
      </p:pic>
      <p:pic>
        <p:nvPicPr>
          <p:cNvPr id="6" name="Picture 5" descr="A logo for a school&#10;&#10;Description automatically generated">
            <a:extLst>
              <a:ext uri="{FF2B5EF4-FFF2-40B4-BE49-F238E27FC236}">
                <a16:creationId xmlns:a16="http://schemas.microsoft.com/office/drawing/2014/main" id="{AE031DB5-B40C-1DCD-55B7-6F421E7F84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218" b="16095"/>
          <a:stretch/>
        </p:blipFill>
        <p:spPr>
          <a:xfrm>
            <a:off x="7115500" y="5383622"/>
            <a:ext cx="2028500" cy="1257692"/>
          </a:xfrm>
          <a:prstGeom prst="rect">
            <a:avLst/>
          </a:prstGeom>
        </p:spPr>
      </p:pic>
    </p:spTree>
    <p:extLst>
      <p:ext uri="{BB962C8B-B14F-4D97-AF65-F5344CB8AC3E}">
        <p14:creationId xmlns:p14="http://schemas.microsoft.com/office/powerpoint/2010/main" val="820105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review">
            <a:extLst>
              <a:ext uri="{FF2B5EF4-FFF2-40B4-BE49-F238E27FC236}">
                <a16:creationId xmlns:a16="http://schemas.microsoft.com/office/drawing/2014/main" id="{CF8D9633-B0E2-B049-77A4-5F02B1DD2E46}"/>
              </a:ext>
            </a:extLst>
          </p:cNvPr>
          <p:cNvPicPr>
            <a:picLocks noChangeAspect="1" noChangeArrowheads="1"/>
          </p:cNvPicPr>
          <p:nvPr/>
        </p:nvPicPr>
        <p:blipFill>
          <a:blip r:embed="rId3">
            <a:duotone>
              <a:schemeClr val="accent1">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0" y="5008083"/>
            <a:ext cx="1420473" cy="1849917"/>
          </a:xfrm>
          <a:prstGeom prst="rect">
            <a:avLst/>
          </a:prstGeom>
          <a:solidFill>
            <a:schemeClr val="bg1"/>
          </a:solidFill>
        </p:spPr>
      </p:pic>
      <p:sp>
        <p:nvSpPr>
          <p:cNvPr id="2" name="Title 1"/>
          <p:cNvSpPr>
            <a:spLocks noGrp="1"/>
          </p:cNvSpPr>
          <p:nvPr>
            <p:ph type="title"/>
          </p:nvPr>
        </p:nvSpPr>
        <p:spPr>
          <a:xfrm>
            <a:off x="90756" y="216686"/>
            <a:ext cx="7024744" cy="745152"/>
          </a:xfrm>
        </p:spPr>
        <p:txBody>
          <a:bodyPr>
            <a:noAutofit/>
          </a:bodyPr>
          <a:lstStyle/>
          <a:p>
            <a:r>
              <a:rPr lang="en-GB" sz="3600" b="1" dirty="0"/>
              <a:t>Spellings – Y2 Statutory List</a:t>
            </a:r>
          </a:p>
        </p:txBody>
      </p:sp>
      <p:sp>
        <p:nvSpPr>
          <p:cNvPr id="3" name="Content Placeholder 2"/>
          <p:cNvSpPr>
            <a:spLocks noGrp="1"/>
          </p:cNvSpPr>
          <p:nvPr>
            <p:ph sz="half" idx="1"/>
          </p:nvPr>
        </p:nvSpPr>
        <p:spPr>
          <a:xfrm>
            <a:off x="190264" y="961838"/>
            <a:ext cx="7596844" cy="3707856"/>
          </a:xfrm>
        </p:spPr>
        <p:txBody>
          <a:bodyPr>
            <a:noAutofit/>
          </a:bodyPr>
          <a:lstStyle/>
          <a:p>
            <a:pPr marL="0" indent="0">
              <a:buNone/>
            </a:pPr>
            <a:r>
              <a:rPr lang="en-GB" sz="2800" dirty="0">
                <a:latin typeface="Calibri"/>
                <a:ea typeface="KBDARLINGMG" panose="02000603000000000000" pitchFamily="2" charset="0"/>
                <a:cs typeface="Calibri"/>
              </a:rPr>
              <a:t>In addition to the weekly spelling lists, we would like the children to build their knowledge of the Y2 statutory spelling list.  </a:t>
            </a:r>
          </a:p>
          <a:p>
            <a:pPr marL="0" indent="0">
              <a:buNone/>
            </a:pPr>
            <a:endParaRPr lang="en-GB" sz="2800" dirty="0">
              <a:latin typeface="Calibri"/>
              <a:ea typeface="KBDARLINGMG" panose="02000603000000000000" pitchFamily="2" charset="0"/>
              <a:cs typeface="Calibri"/>
            </a:endParaRPr>
          </a:p>
          <a:p>
            <a:pPr marL="0" indent="0">
              <a:buNone/>
            </a:pPr>
            <a:r>
              <a:rPr lang="en-GB" sz="2800" dirty="0">
                <a:latin typeface="Calibri"/>
                <a:ea typeface="KBDARLINGMG" panose="02000603000000000000" pitchFamily="2" charset="0"/>
                <a:cs typeface="Calibri"/>
              </a:rPr>
              <a:t>The Y1 HFW should also be practised if these still pose a challenge to your child.</a:t>
            </a:r>
          </a:p>
          <a:p>
            <a:pPr marL="0" indent="0">
              <a:buNone/>
            </a:pPr>
            <a:endParaRPr lang="en-GB" sz="2800" dirty="0">
              <a:latin typeface="Calibri"/>
              <a:ea typeface="KBDARLINGMG" panose="02000603000000000000" pitchFamily="2" charset="0"/>
              <a:cs typeface="Calibri"/>
            </a:endParaRPr>
          </a:p>
          <a:p>
            <a:pPr marL="0" indent="0">
              <a:buNone/>
            </a:pPr>
            <a:r>
              <a:rPr lang="en-US" sz="2800" dirty="0">
                <a:latin typeface="Calibri"/>
                <a:ea typeface="KBDARLINGMG" panose="02000603000000000000" pitchFamily="2" charset="0"/>
                <a:cs typeface="Calibri"/>
              </a:rPr>
              <a:t>Dictations are a way to </a:t>
            </a:r>
            <a:r>
              <a:rPr lang="en-US" sz="2800" dirty="0" err="1">
                <a:latin typeface="Calibri"/>
                <a:ea typeface="KBDARLINGMG" panose="02000603000000000000" pitchFamily="2" charset="0"/>
                <a:cs typeface="Calibri"/>
              </a:rPr>
              <a:t>practise</a:t>
            </a:r>
            <a:r>
              <a:rPr lang="en-US" sz="2800" dirty="0">
                <a:latin typeface="Calibri"/>
                <a:ea typeface="KBDARLINGMG" panose="02000603000000000000" pitchFamily="2" charset="0"/>
                <a:cs typeface="Calibri"/>
              </a:rPr>
              <a:t> writing spelling words in a whole sentence and are used regularly within school – they are a great way to learn at home too. We encourage you to make them as silly as possible to engage your children!</a:t>
            </a:r>
          </a:p>
          <a:p>
            <a:pPr marL="0" indent="0">
              <a:buNone/>
            </a:pPr>
            <a:endParaRPr lang="en-GB" sz="2800" dirty="0">
              <a:latin typeface="Calibri"/>
              <a:ea typeface="KBDARLINGMG" panose="02000603000000000000" pitchFamily="2" charset="0"/>
              <a:cs typeface="Calibri"/>
            </a:endParaRPr>
          </a:p>
        </p:txBody>
      </p:sp>
      <p:pic>
        <p:nvPicPr>
          <p:cNvPr id="4" name="Picture 3" descr="A green plant with leaves&#10;&#10;Description automatically generated">
            <a:extLst>
              <a:ext uri="{FF2B5EF4-FFF2-40B4-BE49-F238E27FC236}">
                <a16:creationId xmlns:a16="http://schemas.microsoft.com/office/drawing/2014/main" id="{79D4AE8D-D54A-0865-FFA5-2A64CB765D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6498" y="-31854"/>
            <a:ext cx="1487502" cy="2305627"/>
          </a:xfrm>
          <a:prstGeom prst="rect">
            <a:avLst/>
          </a:prstGeom>
        </p:spPr>
      </p:pic>
      <p:pic>
        <p:nvPicPr>
          <p:cNvPr id="6" name="Picture 5" descr="A logo for a school&#10;&#10;Description automatically generated">
            <a:extLst>
              <a:ext uri="{FF2B5EF4-FFF2-40B4-BE49-F238E27FC236}">
                <a16:creationId xmlns:a16="http://schemas.microsoft.com/office/drawing/2014/main" id="{AE031DB5-B40C-1DCD-55B7-6F421E7F84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218" b="16095"/>
          <a:stretch/>
        </p:blipFill>
        <p:spPr>
          <a:xfrm>
            <a:off x="7115500" y="5383622"/>
            <a:ext cx="2028500" cy="1257692"/>
          </a:xfrm>
          <a:prstGeom prst="rect">
            <a:avLst/>
          </a:prstGeom>
        </p:spPr>
      </p:pic>
    </p:spTree>
    <p:extLst>
      <p:ext uri="{BB962C8B-B14F-4D97-AF65-F5344CB8AC3E}">
        <p14:creationId xmlns:p14="http://schemas.microsoft.com/office/powerpoint/2010/main" val="4023092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review">
            <a:extLst>
              <a:ext uri="{FF2B5EF4-FFF2-40B4-BE49-F238E27FC236}">
                <a16:creationId xmlns:a16="http://schemas.microsoft.com/office/drawing/2014/main" id="{071EF5AD-6835-B6A9-A2FB-389A84919B61}"/>
              </a:ext>
            </a:extLst>
          </p:cNvPr>
          <p:cNvPicPr>
            <a:picLocks noChangeAspect="1" noChangeArrowheads="1"/>
          </p:cNvPicPr>
          <p:nvPr/>
        </p:nvPicPr>
        <p:blipFill>
          <a:blip r:embed="rId3">
            <a:duotone>
              <a:schemeClr val="accent1">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0" y="5008083"/>
            <a:ext cx="1420473" cy="1849917"/>
          </a:xfrm>
          <a:prstGeom prst="rect">
            <a:avLst/>
          </a:prstGeom>
          <a:solidFill>
            <a:schemeClr val="bg1"/>
          </a:solidFill>
        </p:spPr>
      </p:pic>
      <p:sp>
        <p:nvSpPr>
          <p:cNvPr id="2" name="Title 1"/>
          <p:cNvSpPr>
            <a:spLocks noGrp="1"/>
          </p:cNvSpPr>
          <p:nvPr>
            <p:ph type="title"/>
          </p:nvPr>
        </p:nvSpPr>
        <p:spPr>
          <a:xfrm>
            <a:off x="90756" y="176931"/>
            <a:ext cx="7024744" cy="666687"/>
          </a:xfrm>
        </p:spPr>
        <p:txBody>
          <a:bodyPr>
            <a:noAutofit/>
          </a:bodyPr>
          <a:lstStyle/>
          <a:p>
            <a:r>
              <a:rPr lang="en-GB" sz="3600" b="1" dirty="0"/>
              <a:t>PE and Uniform</a:t>
            </a:r>
          </a:p>
        </p:txBody>
      </p:sp>
      <p:sp>
        <p:nvSpPr>
          <p:cNvPr id="3" name="Content Placeholder 2"/>
          <p:cNvSpPr>
            <a:spLocks noGrp="1"/>
          </p:cNvSpPr>
          <p:nvPr>
            <p:ph sz="half" idx="1"/>
          </p:nvPr>
        </p:nvSpPr>
        <p:spPr>
          <a:xfrm>
            <a:off x="90756" y="979324"/>
            <a:ext cx="8100392" cy="4235670"/>
          </a:xfrm>
        </p:spPr>
        <p:txBody>
          <a:bodyPr>
            <a:noAutofit/>
          </a:bodyPr>
          <a:lstStyle/>
          <a:p>
            <a:pPr marL="68580" indent="0">
              <a:buNone/>
            </a:pPr>
            <a:r>
              <a:rPr lang="en-GB" sz="2400" b="1" dirty="0">
                <a:latin typeface="+mj-lt"/>
                <a:ea typeface="KBDARLINGMG" panose="02000603000000000000" pitchFamily="2" charset="0"/>
                <a:cs typeface="Calibri"/>
              </a:rPr>
              <a:t>Thursday afternoons</a:t>
            </a:r>
            <a:endParaRPr lang="en-GB" sz="2400" b="1" dirty="0">
              <a:latin typeface="+mj-lt"/>
              <a:ea typeface="+mn-lt"/>
              <a:cs typeface="Calibri"/>
            </a:endParaRPr>
          </a:p>
          <a:p>
            <a:pPr marL="0" indent="0">
              <a:buNone/>
            </a:pPr>
            <a:endParaRPr lang="en-GB" sz="900" dirty="0">
              <a:latin typeface="+mj-lt"/>
              <a:ea typeface="KBDARLINGMG" panose="02000603000000000000" pitchFamily="2" charset="0"/>
              <a:cs typeface="Calibri" panose="020F0502020204030204" pitchFamily="34" charset="0"/>
            </a:endParaRPr>
          </a:p>
          <a:p>
            <a:r>
              <a:rPr lang="en-US" sz="2400" dirty="0">
                <a:latin typeface="+mj-lt"/>
                <a:cs typeface="Calibri"/>
              </a:rPr>
              <a:t>Children should arrive at school in their school uniform and then get changed into their PE kit at lunch time.</a:t>
            </a:r>
          </a:p>
          <a:p>
            <a:r>
              <a:rPr lang="en-US" sz="2400" dirty="0">
                <a:latin typeface="+mj-lt"/>
                <a:cs typeface="Calibri"/>
              </a:rPr>
              <a:t>School logo t-shirt or in colder months </a:t>
            </a:r>
            <a:r>
              <a:rPr lang="en-US" sz="2400" b="1" dirty="0">
                <a:latin typeface="+mj-lt"/>
                <a:cs typeface="Calibri"/>
              </a:rPr>
              <a:t>plain </a:t>
            </a:r>
            <a:r>
              <a:rPr lang="en-US" sz="2400" dirty="0">
                <a:latin typeface="+mj-lt"/>
                <a:cs typeface="Calibri"/>
              </a:rPr>
              <a:t>navy or black tracksuit tops or jumpers.</a:t>
            </a:r>
          </a:p>
          <a:p>
            <a:r>
              <a:rPr lang="en-US" sz="2400" dirty="0">
                <a:latin typeface="+mj-lt"/>
                <a:cs typeface="Calibri"/>
              </a:rPr>
              <a:t>White socks and plain, black trainers for outdoor PE.</a:t>
            </a:r>
          </a:p>
          <a:p>
            <a:r>
              <a:rPr lang="en-GB" sz="2400" dirty="0">
                <a:latin typeface="+mj-lt"/>
                <a:ea typeface="KBDARLINGMG" panose="02000603000000000000" pitchFamily="2" charset="0"/>
                <a:cs typeface="Calibri"/>
              </a:rPr>
              <a:t>Hair should be tied back, </a:t>
            </a:r>
            <a:r>
              <a:rPr lang="en-GB" sz="2400" b="1" dirty="0">
                <a:latin typeface="+mj-lt"/>
                <a:ea typeface="KBDARLINGMG" panose="02000603000000000000" pitchFamily="2" charset="0"/>
                <a:cs typeface="Calibri"/>
              </a:rPr>
              <a:t>earrings taken out</a:t>
            </a:r>
            <a:r>
              <a:rPr lang="en-GB" sz="2400" dirty="0">
                <a:latin typeface="+mj-lt"/>
                <a:ea typeface="KBDARLINGMG" panose="02000603000000000000" pitchFamily="2" charset="0"/>
                <a:cs typeface="Calibri"/>
              </a:rPr>
              <a:t>, nails short.</a:t>
            </a:r>
          </a:p>
          <a:p>
            <a:r>
              <a:rPr lang="en-GB" sz="2400" dirty="0">
                <a:latin typeface="+mj-lt"/>
                <a:ea typeface="KBDARLINGMG" panose="02000603000000000000" pitchFamily="2" charset="0"/>
                <a:cs typeface="Calibri"/>
              </a:rPr>
              <a:t>When piercing ears, please wait until the holidays as the children will not be able to take part in lessons until they can remove their earrings independently.</a:t>
            </a:r>
          </a:p>
          <a:p>
            <a:r>
              <a:rPr lang="en-GB" sz="2400" dirty="0">
                <a:latin typeface="+mj-lt"/>
                <a:ea typeface="KBDARLINGMG" panose="02000603000000000000" pitchFamily="2" charset="0"/>
                <a:cs typeface="Calibri"/>
              </a:rPr>
              <a:t>No Smart watches – or watches that can receive messages/access the internet to be worn at any time.</a:t>
            </a:r>
          </a:p>
          <a:p>
            <a:endParaRPr lang="en-GB" dirty="0">
              <a:latin typeface="+mj-lt"/>
              <a:cs typeface="Calibri" panose="020F0502020204030204" pitchFamily="34" charset="0"/>
            </a:endParaRPr>
          </a:p>
          <a:p>
            <a:endParaRPr lang="en-GB" dirty="0">
              <a:latin typeface="+mj-lt"/>
              <a:cs typeface="Calibri" panose="020F0502020204030204" pitchFamily="34" charset="0"/>
            </a:endParaRPr>
          </a:p>
        </p:txBody>
      </p:sp>
      <p:pic>
        <p:nvPicPr>
          <p:cNvPr id="11266" name="Picture 2"/>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492288" y="231550"/>
            <a:ext cx="1369662"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A green plant with leaves&#10;&#10;Description automatically generated">
            <a:extLst>
              <a:ext uri="{FF2B5EF4-FFF2-40B4-BE49-F238E27FC236}">
                <a16:creationId xmlns:a16="http://schemas.microsoft.com/office/drawing/2014/main" id="{981F082E-6B61-2B46-41AC-84BA9BAF26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6498" y="-31854"/>
            <a:ext cx="1487502" cy="2305627"/>
          </a:xfrm>
          <a:prstGeom prst="rect">
            <a:avLst/>
          </a:prstGeom>
        </p:spPr>
      </p:pic>
      <p:pic>
        <p:nvPicPr>
          <p:cNvPr id="6" name="Picture 5" descr="A logo for a school&#10;&#10;Description automatically generated">
            <a:extLst>
              <a:ext uri="{FF2B5EF4-FFF2-40B4-BE49-F238E27FC236}">
                <a16:creationId xmlns:a16="http://schemas.microsoft.com/office/drawing/2014/main" id="{11F81BD4-439C-4972-EC65-D28101A69BE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218" b="16095"/>
          <a:stretch/>
        </p:blipFill>
        <p:spPr>
          <a:xfrm>
            <a:off x="7115500" y="5383622"/>
            <a:ext cx="2028500" cy="1257692"/>
          </a:xfrm>
          <a:prstGeom prst="rect">
            <a:avLst/>
          </a:prstGeom>
        </p:spPr>
      </p:pic>
    </p:spTree>
    <p:extLst>
      <p:ext uri="{BB962C8B-B14F-4D97-AF65-F5344CB8AC3E}">
        <p14:creationId xmlns:p14="http://schemas.microsoft.com/office/powerpoint/2010/main" val="3021592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56" y="216686"/>
            <a:ext cx="7024744" cy="745152"/>
          </a:xfrm>
        </p:spPr>
        <p:txBody>
          <a:bodyPr>
            <a:noAutofit/>
          </a:bodyPr>
          <a:lstStyle/>
          <a:p>
            <a:r>
              <a:rPr lang="en-GB" sz="3600" b="1" dirty="0"/>
              <a:t>Assessments</a:t>
            </a:r>
          </a:p>
        </p:txBody>
      </p:sp>
      <p:sp>
        <p:nvSpPr>
          <p:cNvPr id="6" name="Content Placeholder 2"/>
          <p:cNvSpPr>
            <a:spLocks noGrp="1"/>
          </p:cNvSpPr>
          <p:nvPr>
            <p:ph sz="half" idx="1"/>
          </p:nvPr>
        </p:nvSpPr>
        <p:spPr>
          <a:xfrm>
            <a:off x="215843" y="1005978"/>
            <a:ext cx="7785946" cy="2952328"/>
          </a:xfrm>
        </p:spPr>
        <p:txBody>
          <a:bodyPr>
            <a:noAutofit/>
          </a:bodyPr>
          <a:lstStyle/>
          <a:p>
            <a:pPr marL="68580" indent="0">
              <a:buNone/>
            </a:pPr>
            <a:r>
              <a:rPr lang="en-GB" sz="2800" dirty="0">
                <a:latin typeface="+mj-lt"/>
                <a:ea typeface="KBDARLINGMG" panose="02000603000000000000" pitchFamily="2" charset="0"/>
                <a:cs typeface="Calibri"/>
              </a:rPr>
              <a:t>In Year 2, we complete NFER assessments termly.  These cover a range of multiple choice and short answer questions.  </a:t>
            </a:r>
          </a:p>
          <a:p>
            <a:pPr marL="68580" indent="0">
              <a:buNone/>
            </a:pPr>
            <a:endParaRPr lang="en-GB" sz="2800" dirty="0">
              <a:latin typeface="+mj-lt"/>
              <a:ea typeface="KBDARLINGMG" panose="02000603000000000000" pitchFamily="2" charset="0"/>
              <a:cs typeface="Calibri"/>
            </a:endParaRPr>
          </a:p>
          <a:p>
            <a:pPr marL="68580" indent="0">
              <a:buNone/>
            </a:pPr>
            <a:r>
              <a:rPr lang="en-GB" sz="2800" dirty="0">
                <a:latin typeface="+mj-lt"/>
                <a:ea typeface="KBDARLINGMG" panose="02000603000000000000" pitchFamily="2" charset="0"/>
                <a:cs typeface="Calibri"/>
              </a:rPr>
              <a:t>We also include mock SATs for Y2 based on previous year papers.</a:t>
            </a:r>
          </a:p>
          <a:p>
            <a:pPr marL="68580" indent="0">
              <a:buNone/>
            </a:pPr>
            <a:endParaRPr lang="en-GB" sz="2800" b="1" dirty="0">
              <a:latin typeface="+mj-lt"/>
              <a:cs typeface="Calibri"/>
            </a:endParaRPr>
          </a:p>
          <a:p>
            <a:pPr marL="68580" indent="0">
              <a:buNone/>
            </a:pPr>
            <a:r>
              <a:rPr lang="en-GB" sz="2800" b="1" dirty="0">
                <a:latin typeface="+mj-lt"/>
                <a:cs typeface="Calibri"/>
              </a:rPr>
              <a:t>These are used to inform teacher practice and the scores are not shared with the children.</a:t>
            </a:r>
            <a:endParaRPr lang="en-GB" sz="2000" b="1" dirty="0">
              <a:latin typeface="Calibri" panose="020F0502020204030204" pitchFamily="34" charset="0"/>
              <a:cs typeface="Calibri" panose="020F0502020204030204" pitchFamily="34" charset="0"/>
            </a:endParaRPr>
          </a:p>
        </p:txBody>
      </p:sp>
      <p:pic>
        <p:nvPicPr>
          <p:cNvPr id="3" name="Picture 2" descr="A green plant with leaves&#10;&#10;Description automatically generated">
            <a:extLst>
              <a:ext uri="{FF2B5EF4-FFF2-40B4-BE49-F238E27FC236}">
                <a16:creationId xmlns:a16="http://schemas.microsoft.com/office/drawing/2014/main" id="{6946F604-A939-FC90-E8F6-C03F3E21A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6498" y="-31854"/>
            <a:ext cx="1487502" cy="2305627"/>
          </a:xfrm>
          <a:prstGeom prst="rect">
            <a:avLst/>
          </a:prstGeom>
        </p:spPr>
      </p:pic>
      <p:pic>
        <p:nvPicPr>
          <p:cNvPr id="4" name="Picture 2" descr="preview">
            <a:extLst>
              <a:ext uri="{FF2B5EF4-FFF2-40B4-BE49-F238E27FC236}">
                <a16:creationId xmlns:a16="http://schemas.microsoft.com/office/drawing/2014/main" id="{3660D131-279A-0F24-47F6-3C10058FF463}"/>
              </a:ext>
            </a:extLst>
          </p:cNvPr>
          <p:cNvPicPr>
            <a:picLocks noChangeAspect="1" noChangeArrowheads="1"/>
          </p:cNvPicPr>
          <p:nvPr/>
        </p:nvPicPr>
        <p:blipFill>
          <a:blip r:embed="rId4">
            <a:duotone>
              <a:schemeClr val="accent1">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0" y="5008083"/>
            <a:ext cx="1420473" cy="1849917"/>
          </a:xfrm>
          <a:prstGeom prst="rect">
            <a:avLst/>
          </a:prstGeom>
          <a:solidFill>
            <a:schemeClr val="bg1"/>
          </a:solidFill>
        </p:spPr>
      </p:pic>
      <p:pic>
        <p:nvPicPr>
          <p:cNvPr id="5" name="Picture 4" descr="A logo for a school&#10;&#10;Description automatically generated">
            <a:extLst>
              <a:ext uri="{FF2B5EF4-FFF2-40B4-BE49-F238E27FC236}">
                <a16:creationId xmlns:a16="http://schemas.microsoft.com/office/drawing/2014/main" id="{31A7F240-428A-C8C5-E308-EAD0558FB23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218" b="16095"/>
          <a:stretch/>
        </p:blipFill>
        <p:spPr>
          <a:xfrm>
            <a:off x="7115500" y="5383622"/>
            <a:ext cx="2028500" cy="1257692"/>
          </a:xfrm>
          <a:prstGeom prst="rect">
            <a:avLst/>
          </a:prstGeom>
        </p:spPr>
      </p:pic>
    </p:spTree>
    <p:extLst>
      <p:ext uri="{BB962C8B-B14F-4D97-AF65-F5344CB8AC3E}">
        <p14:creationId xmlns:p14="http://schemas.microsoft.com/office/powerpoint/2010/main" val="72299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64" y="208049"/>
            <a:ext cx="8676267" cy="1313656"/>
          </a:xfrm>
        </p:spPr>
        <p:txBody>
          <a:bodyPr>
            <a:noAutofit/>
          </a:bodyPr>
          <a:lstStyle/>
          <a:p>
            <a:r>
              <a:rPr lang="en-GB" sz="3600" b="1" dirty="0"/>
              <a:t>Enrichment Opportunities</a:t>
            </a:r>
          </a:p>
        </p:txBody>
      </p:sp>
      <p:pic>
        <p:nvPicPr>
          <p:cNvPr id="5" name="Picture 4" descr="The Enrichment Center: Interdisciplinary Education in Nashua, 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039" y="1120959"/>
            <a:ext cx="1637900" cy="19593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een plant with leaves&#10;&#10;Description automatically generated">
            <a:extLst>
              <a:ext uri="{FF2B5EF4-FFF2-40B4-BE49-F238E27FC236}">
                <a16:creationId xmlns:a16="http://schemas.microsoft.com/office/drawing/2014/main" id="{89BCCD4F-56AF-FDB1-38F1-A30E2D0A01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6498" y="-31854"/>
            <a:ext cx="1487502" cy="2305627"/>
          </a:xfrm>
          <a:prstGeom prst="rect">
            <a:avLst/>
          </a:prstGeom>
        </p:spPr>
      </p:pic>
      <p:pic>
        <p:nvPicPr>
          <p:cNvPr id="6" name="Picture 2" descr="preview">
            <a:extLst>
              <a:ext uri="{FF2B5EF4-FFF2-40B4-BE49-F238E27FC236}">
                <a16:creationId xmlns:a16="http://schemas.microsoft.com/office/drawing/2014/main" id="{D035B11B-29FC-DFA7-6448-9D7E8F58EBF4}"/>
              </a:ext>
            </a:extLst>
          </p:cNvPr>
          <p:cNvPicPr>
            <a:picLocks noChangeAspect="1" noChangeArrowheads="1"/>
          </p:cNvPicPr>
          <p:nvPr/>
        </p:nvPicPr>
        <p:blipFill>
          <a:blip r:embed="rId5">
            <a:duotone>
              <a:schemeClr val="accent1">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0" y="5008083"/>
            <a:ext cx="1420473" cy="1849917"/>
          </a:xfrm>
          <a:prstGeom prst="rect">
            <a:avLst/>
          </a:prstGeom>
          <a:solidFill>
            <a:schemeClr val="bg1"/>
          </a:solidFill>
        </p:spPr>
      </p:pic>
      <p:pic>
        <p:nvPicPr>
          <p:cNvPr id="7" name="Picture 6" descr="A logo for a school&#10;&#10;Description automatically generated">
            <a:extLst>
              <a:ext uri="{FF2B5EF4-FFF2-40B4-BE49-F238E27FC236}">
                <a16:creationId xmlns:a16="http://schemas.microsoft.com/office/drawing/2014/main" id="{262E0BBA-3B7C-4EAF-EB77-A13E8507DF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218" b="16095"/>
          <a:stretch/>
        </p:blipFill>
        <p:spPr>
          <a:xfrm>
            <a:off x="7115500" y="5383622"/>
            <a:ext cx="2028500" cy="1257692"/>
          </a:xfrm>
          <a:prstGeom prst="rect">
            <a:avLst/>
          </a:prstGeom>
        </p:spPr>
      </p:pic>
      <p:sp>
        <p:nvSpPr>
          <p:cNvPr id="4" name="Content Placeholder 3"/>
          <p:cNvSpPr>
            <a:spLocks noGrp="1"/>
          </p:cNvSpPr>
          <p:nvPr>
            <p:ph sz="half" idx="1"/>
          </p:nvPr>
        </p:nvSpPr>
        <p:spPr>
          <a:xfrm>
            <a:off x="1172779" y="2413080"/>
            <a:ext cx="7605352" cy="3160294"/>
          </a:xfrm>
        </p:spPr>
        <p:txBody>
          <a:bodyPr>
            <a:normAutofit lnSpcReduction="10000"/>
          </a:bodyPr>
          <a:lstStyle/>
          <a:p>
            <a:pPr marL="0" indent="0">
              <a:buNone/>
            </a:pPr>
            <a:r>
              <a:rPr lang="en-GB" sz="2800" dirty="0">
                <a:latin typeface="+mj-lt"/>
                <a:ea typeface="KBDARLINGMG" panose="02000603000000000000" pitchFamily="2" charset="0"/>
                <a:cs typeface="Calibri"/>
              </a:rPr>
              <a:t>We believe learning beyond the classroom are extremely important.</a:t>
            </a:r>
          </a:p>
          <a:p>
            <a:pPr marL="0" indent="0">
              <a:buNone/>
            </a:pPr>
            <a:endParaRPr lang="en-GB" sz="2800" dirty="0">
              <a:latin typeface="+mj-lt"/>
              <a:cs typeface="Calibri"/>
            </a:endParaRPr>
          </a:p>
          <a:p>
            <a:pPr marL="0" indent="0">
              <a:buNone/>
            </a:pPr>
            <a:r>
              <a:rPr lang="en-GB" sz="2800" dirty="0">
                <a:latin typeface="+mj-lt"/>
                <a:cs typeface="Calibri"/>
              </a:rPr>
              <a:t>These can be visits, workshops and whole school themed days.</a:t>
            </a:r>
          </a:p>
          <a:p>
            <a:pPr marL="0" indent="0">
              <a:buNone/>
            </a:pPr>
            <a:endParaRPr lang="en-GB" sz="2800" dirty="0">
              <a:latin typeface="+mj-lt"/>
              <a:cs typeface="Calibri"/>
            </a:endParaRPr>
          </a:p>
          <a:p>
            <a:pPr marL="0" indent="0">
              <a:buNone/>
            </a:pPr>
            <a:r>
              <a:rPr lang="en-GB" sz="2800" dirty="0">
                <a:latin typeface="+mj-lt"/>
                <a:cs typeface="Calibri"/>
              </a:rPr>
              <a:t>We are in the process of finalising these for the year.</a:t>
            </a:r>
          </a:p>
        </p:txBody>
      </p:sp>
    </p:spTree>
    <p:extLst>
      <p:ext uri="{BB962C8B-B14F-4D97-AF65-F5344CB8AC3E}">
        <p14:creationId xmlns:p14="http://schemas.microsoft.com/office/powerpoint/2010/main" val="4112307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plant with leaves&#10;&#10;Description automatically generated">
            <a:extLst>
              <a:ext uri="{FF2B5EF4-FFF2-40B4-BE49-F238E27FC236}">
                <a16:creationId xmlns:a16="http://schemas.microsoft.com/office/drawing/2014/main" id="{00674ABE-39BE-74D8-F74A-44A6A6735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6498" y="-31854"/>
            <a:ext cx="1487502" cy="2305627"/>
          </a:xfrm>
          <a:prstGeom prst="rect">
            <a:avLst/>
          </a:prstGeom>
        </p:spPr>
      </p:pic>
      <p:pic>
        <p:nvPicPr>
          <p:cNvPr id="7" name="Picture 2" descr="preview">
            <a:extLst>
              <a:ext uri="{FF2B5EF4-FFF2-40B4-BE49-F238E27FC236}">
                <a16:creationId xmlns:a16="http://schemas.microsoft.com/office/drawing/2014/main" id="{9F032016-F599-2267-A94A-B3F65691DE70}"/>
              </a:ext>
            </a:extLst>
          </p:cNvPr>
          <p:cNvPicPr>
            <a:picLocks noChangeAspect="1" noChangeArrowheads="1"/>
          </p:cNvPicPr>
          <p:nvPr/>
        </p:nvPicPr>
        <p:blipFill>
          <a:blip r:embed="rId4">
            <a:duotone>
              <a:schemeClr val="accent1">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0" y="5008083"/>
            <a:ext cx="1420473" cy="1849917"/>
          </a:xfrm>
          <a:prstGeom prst="rect">
            <a:avLst/>
          </a:prstGeom>
          <a:solidFill>
            <a:schemeClr val="bg1"/>
          </a:solidFill>
        </p:spPr>
      </p:pic>
      <p:pic>
        <p:nvPicPr>
          <p:cNvPr id="11" name="Picture 10" descr="A logo for a school&#10;&#10;Description automatically generated">
            <a:extLst>
              <a:ext uri="{FF2B5EF4-FFF2-40B4-BE49-F238E27FC236}">
                <a16:creationId xmlns:a16="http://schemas.microsoft.com/office/drawing/2014/main" id="{49753927-89F3-F68D-DD33-27C0EBFAABD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218" b="16095"/>
          <a:stretch/>
        </p:blipFill>
        <p:spPr>
          <a:xfrm>
            <a:off x="7115500" y="5383622"/>
            <a:ext cx="2028500" cy="1257692"/>
          </a:xfrm>
          <a:prstGeom prst="rect">
            <a:avLst/>
          </a:prstGeom>
        </p:spPr>
      </p:pic>
      <p:pic>
        <p:nvPicPr>
          <p:cNvPr id="3" name="Picture 2">
            <a:extLst>
              <a:ext uri="{FF2B5EF4-FFF2-40B4-BE49-F238E27FC236}">
                <a16:creationId xmlns:a16="http://schemas.microsoft.com/office/drawing/2014/main" id="{B8B48891-9B77-08F5-4DFE-4C1CD81EA460}"/>
              </a:ext>
            </a:extLst>
          </p:cNvPr>
          <p:cNvPicPr>
            <a:picLocks noChangeAspect="1"/>
          </p:cNvPicPr>
          <p:nvPr/>
        </p:nvPicPr>
        <p:blipFill>
          <a:blip r:embed="rId6"/>
          <a:stretch>
            <a:fillRect/>
          </a:stretch>
        </p:blipFill>
        <p:spPr>
          <a:xfrm>
            <a:off x="0" y="1626219"/>
            <a:ext cx="9144000" cy="3605561"/>
          </a:xfrm>
          <a:prstGeom prst="rect">
            <a:avLst/>
          </a:prstGeom>
        </p:spPr>
      </p:pic>
      <p:sp>
        <p:nvSpPr>
          <p:cNvPr id="4" name="TextBox 3">
            <a:extLst>
              <a:ext uri="{FF2B5EF4-FFF2-40B4-BE49-F238E27FC236}">
                <a16:creationId xmlns:a16="http://schemas.microsoft.com/office/drawing/2014/main" id="{46AEEFC8-2DDB-71B6-B3EF-912AF9E10166}"/>
              </a:ext>
            </a:extLst>
          </p:cNvPr>
          <p:cNvSpPr txBox="1"/>
          <p:nvPr/>
        </p:nvSpPr>
        <p:spPr>
          <a:xfrm>
            <a:off x="175364" y="474628"/>
            <a:ext cx="5549030" cy="646331"/>
          </a:xfrm>
          <a:prstGeom prst="rect">
            <a:avLst/>
          </a:prstGeom>
          <a:noFill/>
        </p:spPr>
        <p:txBody>
          <a:bodyPr wrap="square" rtlCol="0">
            <a:spAutoFit/>
          </a:bodyPr>
          <a:lstStyle/>
          <a:p>
            <a:r>
              <a:rPr lang="en-GB" sz="3600" b="1" u="sng" dirty="0"/>
              <a:t>Attendance Matters</a:t>
            </a:r>
          </a:p>
        </p:txBody>
      </p:sp>
    </p:spTree>
    <p:extLst>
      <p:ext uri="{BB962C8B-B14F-4D97-AF65-F5344CB8AC3E}">
        <p14:creationId xmlns:p14="http://schemas.microsoft.com/office/powerpoint/2010/main" val="1160895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plant with leaves&#10;&#10;Description automatically generated">
            <a:extLst>
              <a:ext uri="{FF2B5EF4-FFF2-40B4-BE49-F238E27FC236}">
                <a16:creationId xmlns:a16="http://schemas.microsoft.com/office/drawing/2014/main" id="{970C330E-2C9A-93D7-53F0-4550DCA1C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6498" y="-31854"/>
            <a:ext cx="1487502" cy="2305627"/>
          </a:xfrm>
          <a:prstGeom prst="rect">
            <a:avLst/>
          </a:prstGeom>
        </p:spPr>
      </p:pic>
      <p:pic>
        <p:nvPicPr>
          <p:cNvPr id="5" name="Picture 4" descr="preview">
            <a:extLst>
              <a:ext uri="{FF2B5EF4-FFF2-40B4-BE49-F238E27FC236}">
                <a16:creationId xmlns:a16="http://schemas.microsoft.com/office/drawing/2014/main" id="{8D90AA12-AB61-CE4C-83D0-F2F8543A0B69}"/>
              </a:ext>
            </a:extLst>
          </p:cNvPr>
          <p:cNvPicPr>
            <a:picLocks noChangeAspect="1" noChangeArrowheads="1"/>
          </p:cNvPicPr>
          <p:nvPr/>
        </p:nvPicPr>
        <p:blipFill>
          <a:blip r:embed="rId3">
            <a:duotone>
              <a:schemeClr val="accent1">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0" y="5008083"/>
            <a:ext cx="1420473" cy="1849917"/>
          </a:xfrm>
          <a:prstGeom prst="rect">
            <a:avLst/>
          </a:prstGeom>
          <a:solidFill>
            <a:schemeClr val="bg1"/>
          </a:solidFill>
        </p:spPr>
      </p:pic>
      <p:sp>
        <p:nvSpPr>
          <p:cNvPr id="2" name="Title 1">
            <a:extLst>
              <a:ext uri="{FF2B5EF4-FFF2-40B4-BE49-F238E27FC236}">
                <a16:creationId xmlns:a16="http://schemas.microsoft.com/office/drawing/2014/main" id="{5AA5D54B-B6D0-5CBB-6914-65CBB6B5517B}"/>
              </a:ext>
            </a:extLst>
          </p:cNvPr>
          <p:cNvSpPr>
            <a:spLocks noGrp="1"/>
          </p:cNvSpPr>
          <p:nvPr>
            <p:ph type="title"/>
          </p:nvPr>
        </p:nvSpPr>
        <p:spPr>
          <a:xfrm>
            <a:off x="113499" y="175374"/>
            <a:ext cx="7886700" cy="783416"/>
          </a:xfrm>
        </p:spPr>
        <p:txBody>
          <a:bodyPr>
            <a:normAutofit/>
          </a:bodyPr>
          <a:lstStyle/>
          <a:p>
            <a:r>
              <a:rPr lang="en-US" sz="3600" b="1" dirty="0">
                <a:ea typeface="Calibri"/>
                <a:cs typeface="Arial"/>
              </a:rPr>
              <a:t>SEND Support</a:t>
            </a:r>
            <a:endParaRPr lang="en-US" sz="3600" b="1" dirty="0">
              <a:ea typeface="Calibri"/>
            </a:endParaRPr>
          </a:p>
        </p:txBody>
      </p:sp>
      <p:sp>
        <p:nvSpPr>
          <p:cNvPr id="3" name="Content Placeholder 2">
            <a:extLst>
              <a:ext uri="{FF2B5EF4-FFF2-40B4-BE49-F238E27FC236}">
                <a16:creationId xmlns:a16="http://schemas.microsoft.com/office/drawing/2014/main" id="{04EA11CD-B8FC-1020-3CB6-4A574FF83661}"/>
              </a:ext>
            </a:extLst>
          </p:cNvPr>
          <p:cNvSpPr>
            <a:spLocks noGrp="1"/>
          </p:cNvSpPr>
          <p:nvPr>
            <p:ph idx="1"/>
          </p:nvPr>
        </p:nvSpPr>
        <p:spPr>
          <a:xfrm>
            <a:off x="170649" y="939881"/>
            <a:ext cx="8610096" cy="5701433"/>
          </a:xfrm>
        </p:spPr>
        <p:txBody>
          <a:bodyPr>
            <a:normAutofit fontScale="92500" lnSpcReduction="20000"/>
          </a:bodyPr>
          <a:lstStyle/>
          <a:p>
            <a:pPr marL="0" indent="0">
              <a:buNone/>
            </a:pPr>
            <a:r>
              <a:rPr lang="en-US" sz="2600" b="1" dirty="0">
                <a:latin typeface="+mj-lt"/>
                <a:ea typeface="Calibri"/>
                <a:cs typeface="Arial"/>
              </a:rPr>
              <a:t>What do we mean by SEND?</a:t>
            </a:r>
          </a:p>
          <a:p>
            <a:pPr>
              <a:buFont typeface="Arial"/>
              <a:buChar char="•"/>
            </a:pPr>
            <a:r>
              <a:rPr lang="en-US" sz="2600" dirty="0">
                <a:latin typeface="+mj-lt"/>
                <a:ea typeface="Calibri"/>
                <a:cs typeface="Arial"/>
              </a:rPr>
              <a:t>SEND stands for Special Educational Needs and/or Disabilities.   </a:t>
            </a:r>
          </a:p>
          <a:p>
            <a:pPr>
              <a:buFont typeface="Arial"/>
              <a:buChar char="•"/>
            </a:pPr>
            <a:r>
              <a:rPr lang="en-US" sz="2600" dirty="0">
                <a:latin typeface="+mj-lt"/>
                <a:ea typeface="+mn-lt"/>
                <a:cs typeface="+mn-lt"/>
              </a:rPr>
              <a:t>A child has SEND if they have a learning difficulty or disability that calls for special educational provision to be made for them. </a:t>
            </a:r>
          </a:p>
          <a:p>
            <a:pPr marL="0" indent="0">
              <a:buNone/>
            </a:pPr>
            <a:r>
              <a:rPr lang="en-US" sz="2600" b="1" dirty="0">
                <a:latin typeface="+mj-lt"/>
                <a:ea typeface="Calibri"/>
                <a:cs typeface="Arial"/>
              </a:rPr>
              <a:t>What should I do if I think my child has special educational needs and/ or a disability?</a:t>
            </a:r>
            <a:endParaRPr lang="en-US" sz="2600" dirty="0">
              <a:latin typeface="+mj-lt"/>
              <a:ea typeface="Calibri"/>
              <a:cs typeface="Arial"/>
            </a:endParaRPr>
          </a:p>
          <a:p>
            <a:r>
              <a:rPr lang="en-US" sz="2600" dirty="0">
                <a:latin typeface="+mj-lt"/>
                <a:ea typeface="Calibri"/>
                <a:cs typeface="Arial"/>
              </a:rPr>
              <a:t>The first person to speak to is your child's class teacher.  They will be able to discuss support for your child and to signpost you to any helpful resources.  You can also find information about SEND at our school in our SEND Information Report on our school website.</a:t>
            </a:r>
          </a:p>
          <a:p>
            <a:pPr marL="0" indent="0">
              <a:buNone/>
            </a:pPr>
            <a:r>
              <a:rPr lang="en-US" sz="2600" b="1" dirty="0">
                <a:latin typeface="+mj-lt"/>
                <a:ea typeface="Calibri"/>
                <a:cs typeface="Arial"/>
              </a:rPr>
              <a:t>Support from the SENDCo</a:t>
            </a:r>
            <a:endParaRPr lang="en-US" sz="2600" dirty="0">
              <a:latin typeface="+mj-lt"/>
            </a:endParaRPr>
          </a:p>
          <a:p>
            <a:r>
              <a:rPr lang="en-US" sz="2600" dirty="0">
                <a:latin typeface="+mj-lt"/>
                <a:ea typeface="Calibri"/>
                <a:cs typeface="Arial"/>
              </a:rPr>
              <a:t>If your child's class teacher thinks that it would be helpful to get specialist advice, they will discuss your child's needs with the SENDCo.</a:t>
            </a:r>
          </a:p>
          <a:p>
            <a:r>
              <a:rPr lang="en-US" sz="2600" dirty="0">
                <a:latin typeface="+mj-lt"/>
                <a:ea typeface="Calibri"/>
                <a:cs typeface="Arial"/>
              </a:rPr>
              <a:t>The Interim SENDCo is Jen Gregson, standing in for </a:t>
            </a:r>
            <a:r>
              <a:rPr lang="en-US" sz="2600" dirty="0" err="1">
                <a:latin typeface="+mj-lt"/>
                <a:ea typeface="Calibri"/>
                <a:cs typeface="Arial"/>
              </a:rPr>
              <a:t>Mrs</a:t>
            </a:r>
            <a:r>
              <a:rPr lang="en-US" sz="2600" dirty="0">
                <a:latin typeface="+mj-lt"/>
                <a:ea typeface="Calibri"/>
                <a:cs typeface="Arial"/>
              </a:rPr>
              <a:t> Hannah Paradis during her maternity leave.  Miss Gregson can be contacted via the SEND email address: </a:t>
            </a:r>
            <a:r>
              <a:rPr lang="en-US" sz="2600" dirty="0">
                <a:latin typeface="+mj-lt"/>
                <a:ea typeface="Calibri"/>
                <a:cs typeface="Arial"/>
                <a:hlinkClick r:id="rId4">
                  <a:extLst>
                    <a:ext uri="{A12FA001-AC4F-418D-AE19-62706E023703}">
                      <ahyp:hlinkClr xmlns:ahyp="http://schemas.microsoft.com/office/drawing/2018/hyperlinkcolor" val="tx"/>
                    </a:ext>
                  </a:extLst>
                </a:hlinkClick>
              </a:rPr>
              <a:t>sendco@bassingbourn.cambs.sch.uk</a:t>
            </a:r>
            <a:r>
              <a:rPr lang="en-US" sz="2600" dirty="0">
                <a:latin typeface="+mj-lt"/>
                <a:ea typeface="Calibri"/>
                <a:cs typeface="Arial"/>
              </a:rPr>
              <a:t>.</a:t>
            </a:r>
          </a:p>
          <a:p>
            <a:pPr marL="0" indent="0">
              <a:buNone/>
            </a:pPr>
            <a:endParaRPr lang="en-US" sz="2000" dirty="0">
              <a:latin typeface="+mj-lt"/>
              <a:ea typeface="Calibri"/>
              <a:cs typeface="Arial"/>
            </a:endParaRPr>
          </a:p>
          <a:p>
            <a:pPr marL="0" indent="0">
              <a:buNone/>
            </a:pPr>
            <a:endParaRPr lang="en-US" sz="2000" dirty="0">
              <a:latin typeface="+mj-lt"/>
              <a:ea typeface="Calibri"/>
              <a:cs typeface="Calibri"/>
            </a:endParaRPr>
          </a:p>
        </p:txBody>
      </p:sp>
    </p:spTree>
    <p:extLst>
      <p:ext uri="{BB962C8B-B14F-4D97-AF65-F5344CB8AC3E}">
        <p14:creationId xmlns:p14="http://schemas.microsoft.com/office/powerpoint/2010/main" val="2520420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plant with leaves&#10;&#10;Description automatically generated">
            <a:extLst>
              <a:ext uri="{FF2B5EF4-FFF2-40B4-BE49-F238E27FC236}">
                <a16:creationId xmlns:a16="http://schemas.microsoft.com/office/drawing/2014/main" id="{B5B4691B-F87E-7375-A75E-B230DDB1A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6498" y="-31854"/>
            <a:ext cx="1487502" cy="2305627"/>
          </a:xfrm>
          <a:prstGeom prst="rect">
            <a:avLst/>
          </a:prstGeom>
        </p:spPr>
      </p:pic>
      <p:pic>
        <p:nvPicPr>
          <p:cNvPr id="6" name="Picture 2" descr="preview">
            <a:extLst>
              <a:ext uri="{FF2B5EF4-FFF2-40B4-BE49-F238E27FC236}">
                <a16:creationId xmlns:a16="http://schemas.microsoft.com/office/drawing/2014/main" id="{D943BEE7-98AB-50CD-D08D-1BDE431FF1B8}"/>
              </a:ext>
            </a:extLst>
          </p:cNvPr>
          <p:cNvPicPr>
            <a:picLocks noChangeAspect="1" noChangeArrowheads="1"/>
          </p:cNvPicPr>
          <p:nvPr/>
        </p:nvPicPr>
        <p:blipFill>
          <a:blip r:embed="rId4">
            <a:duotone>
              <a:schemeClr val="accent1">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0" y="5008083"/>
            <a:ext cx="1420473" cy="1849917"/>
          </a:xfrm>
          <a:prstGeom prst="rect">
            <a:avLst/>
          </a:prstGeom>
          <a:solidFill>
            <a:schemeClr val="bg1"/>
          </a:solidFill>
        </p:spPr>
      </p:pic>
      <p:sp>
        <p:nvSpPr>
          <p:cNvPr id="2" name="Title 1"/>
          <p:cNvSpPr>
            <a:spLocks noGrp="1"/>
          </p:cNvSpPr>
          <p:nvPr>
            <p:ph type="title"/>
          </p:nvPr>
        </p:nvSpPr>
        <p:spPr>
          <a:xfrm>
            <a:off x="141157" y="207361"/>
            <a:ext cx="7704667" cy="913598"/>
          </a:xfrm>
        </p:spPr>
        <p:txBody>
          <a:bodyPr>
            <a:normAutofit/>
          </a:bodyPr>
          <a:lstStyle/>
          <a:p>
            <a:r>
              <a:rPr lang="en-GB" sz="3600" b="1" dirty="0"/>
              <a:t>Contact</a:t>
            </a:r>
          </a:p>
        </p:txBody>
      </p:sp>
      <p:sp>
        <p:nvSpPr>
          <p:cNvPr id="4" name="Content Placeholder 3"/>
          <p:cNvSpPr>
            <a:spLocks noGrp="1"/>
          </p:cNvSpPr>
          <p:nvPr>
            <p:ph sz="half" idx="1"/>
          </p:nvPr>
        </p:nvSpPr>
        <p:spPr>
          <a:xfrm>
            <a:off x="141156" y="1117266"/>
            <a:ext cx="8075917" cy="3368674"/>
          </a:xfrm>
        </p:spPr>
        <p:txBody>
          <a:bodyPr>
            <a:noAutofit/>
          </a:bodyPr>
          <a:lstStyle/>
          <a:p>
            <a:r>
              <a:rPr lang="en-GB" sz="2800" dirty="0">
                <a:latin typeface="+mj-lt"/>
                <a:ea typeface="KBDARLINGMG" panose="02000603000000000000" pitchFamily="2" charset="0"/>
                <a:cs typeface="Calibri"/>
              </a:rPr>
              <a:t>You can make an appointment to see us through the Office. </a:t>
            </a:r>
          </a:p>
          <a:p>
            <a:r>
              <a:rPr lang="en-GB" sz="2800" dirty="0">
                <a:latin typeface="+mj-lt"/>
                <a:ea typeface="KBDARLINGMG" panose="02000603000000000000" pitchFamily="2" charset="0"/>
                <a:cs typeface="Calibri"/>
              </a:rPr>
              <a:t>You can email us, but please do not email with something that needs attention</a:t>
            </a:r>
            <a:r>
              <a:rPr lang="en-GB" sz="2800" b="1" dirty="0">
                <a:latin typeface="+mj-lt"/>
                <a:ea typeface="KBDARLINGMG" panose="02000603000000000000" pitchFamily="2" charset="0"/>
                <a:cs typeface="Calibri"/>
              </a:rPr>
              <a:t> on that day</a:t>
            </a:r>
            <a:r>
              <a:rPr lang="en-GB" sz="2800" dirty="0">
                <a:latin typeface="+mj-lt"/>
                <a:ea typeface="KBDARLINGMG" panose="02000603000000000000" pitchFamily="2" charset="0"/>
                <a:cs typeface="Calibri"/>
              </a:rPr>
              <a:t> –</a:t>
            </a:r>
            <a:r>
              <a:rPr lang="en-GB" sz="2800" b="1" dirty="0">
                <a:latin typeface="+mj-lt"/>
                <a:ea typeface="KBDARLINGMG" panose="02000603000000000000" pitchFamily="2" charset="0"/>
                <a:cs typeface="Calibri"/>
              </a:rPr>
              <a:t> we do not check our emails during school hours. </a:t>
            </a:r>
            <a:r>
              <a:rPr lang="en-GB" sz="2800" dirty="0">
                <a:latin typeface="+mj-lt"/>
                <a:ea typeface="KBDARLINGMG" panose="02000603000000000000" pitchFamily="2" charset="0"/>
                <a:cs typeface="Calibri"/>
              </a:rPr>
              <a:t> You can find class email addresses on the website.  If you receive no response after 48 hours, please contact the office.</a:t>
            </a:r>
          </a:p>
          <a:p>
            <a:r>
              <a:rPr lang="en-GB" sz="2800" dirty="0">
                <a:latin typeface="+mj-lt"/>
                <a:ea typeface="KBDARLINGMG" panose="02000603000000000000" pitchFamily="2" charset="0"/>
                <a:cs typeface="Calibri"/>
                <a:hlinkClick r:id="rId5"/>
              </a:rPr>
              <a:t>2Hh@bassingbourn.cambs.sch.uk</a:t>
            </a:r>
            <a:r>
              <a:rPr lang="en-GB" sz="2800" dirty="0">
                <a:latin typeface="+mj-lt"/>
                <a:ea typeface="KBDARLINGMG" panose="02000603000000000000" pitchFamily="2" charset="0"/>
                <a:cs typeface="Calibri"/>
              </a:rPr>
              <a:t> - Hepworth</a:t>
            </a:r>
          </a:p>
          <a:p>
            <a:r>
              <a:rPr lang="en-GB" sz="2800" dirty="0">
                <a:latin typeface="+mj-lt"/>
                <a:ea typeface="KBDARLINGMG" panose="02000603000000000000" pitchFamily="2" charset="0"/>
                <a:cs typeface="Calibri"/>
                <a:hlinkClick r:id="rId6"/>
              </a:rPr>
              <a:t>2Me@bassingbourn.cambs.sch.uk</a:t>
            </a:r>
            <a:r>
              <a:rPr lang="en-GB" sz="2800" dirty="0">
                <a:latin typeface="+mj-lt"/>
                <a:ea typeface="KBDARLINGMG" panose="02000603000000000000" pitchFamily="2" charset="0"/>
                <a:cs typeface="Calibri"/>
              </a:rPr>
              <a:t> - Moore</a:t>
            </a:r>
          </a:p>
        </p:txBody>
      </p:sp>
      <p:pic>
        <p:nvPicPr>
          <p:cNvPr id="7" name="Picture 6" descr="A logo for a school&#10;&#10;Description automatically generated">
            <a:extLst>
              <a:ext uri="{FF2B5EF4-FFF2-40B4-BE49-F238E27FC236}">
                <a16:creationId xmlns:a16="http://schemas.microsoft.com/office/drawing/2014/main" id="{14FA6BCE-F362-12DC-C068-AC3F89246DC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5218" b="16095"/>
          <a:stretch/>
        </p:blipFill>
        <p:spPr>
          <a:xfrm>
            <a:off x="7115500" y="5383622"/>
            <a:ext cx="2028500" cy="1257692"/>
          </a:xfrm>
          <a:prstGeom prst="rect">
            <a:avLst/>
          </a:prstGeom>
        </p:spPr>
      </p:pic>
    </p:spTree>
    <p:extLst>
      <p:ext uri="{BB962C8B-B14F-4D97-AF65-F5344CB8AC3E}">
        <p14:creationId xmlns:p14="http://schemas.microsoft.com/office/powerpoint/2010/main" val="751312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plant with leaves&#10;&#10;Description automatically generated">
            <a:extLst>
              <a:ext uri="{FF2B5EF4-FFF2-40B4-BE49-F238E27FC236}">
                <a16:creationId xmlns:a16="http://schemas.microsoft.com/office/drawing/2014/main" id="{B5B4691B-F87E-7375-A75E-B230DDB1A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6498" y="-31854"/>
            <a:ext cx="1487502" cy="2305627"/>
          </a:xfrm>
          <a:prstGeom prst="rect">
            <a:avLst/>
          </a:prstGeom>
        </p:spPr>
      </p:pic>
      <p:pic>
        <p:nvPicPr>
          <p:cNvPr id="6" name="Picture 2" descr="preview">
            <a:extLst>
              <a:ext uri="{FF2B5EF4-FFF2-40B4-BE49-F238E27FC236}">
                <a16:creationId xmlns:a16="http://schemas.microsoft.com/office/drawing/2014/main" id="{D943BEE7-98AB-50CD-D08D-1BDE431FF1B8}"/>
              </a:ext>
            </a:extLst>
          </p:cNvPr>
          <p:cNvPicPr>
            <a:picLocks noChangeAspect="1" noChangeArrowheads="1"/>
          </p:cNvPicPr>
          <p:nvPr/>
        </p:nvPicPr>
        <p:blipFill>
          <a:blip r:embed="rId4">
            <a:duotone>
              <a:schemeClr val="accent1">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0" y="5008083"/>
            <a:ext cx="1420473" cy="1849917"/>
          </a:xfrm>
          <a:prstGeom prst="rect">
            <a:avLst/>
          </a:prstGeom>
          <a:solidFill>
            <a:schemeClr val="bg1"/>
          </a:solidFill>
        </p:spPr>
      </p:pic>
      <p:sp>
        <p:nvSpPr>
          <p:cNvPr id="2" name="Title 1"/>
          <p:cNvSpPr>
            <a:spLocks noGrp="1"/>
          </p:cNvSpPr>
          <p:nvPr>
            <p:ph type="title"/>
          </p:nvPr>
        </p:nvSpPr>
        <p:spPr>
          <a:xfrm>
            <a:off x="141157" y="207361"/>
            <a:ext cx="7704667" cy="913598"/>
          </a:xfrm>
        </p:spPr>
        <p:txBody>
          <a:bodyPr>
            <a:normAutofit/>
          </a:bodyPr>
          <a:lstStyle/>
          <a:p>
            <a:r>
              <a:rPr lang="en-GB" sz="3600" b="1" dirty="0"/>
              <a:t>Questions</a:t>
            </a:r>
          </a:p>
        </p:txBody>
      </p:sp>
      <p:sp>
        <p:nvSpPr>
          <p:cNvPr id="4" name="Content Placeholder 3"/>
          <p:cNvSpPr>
            <a:spLocks noGrp="1"/>
          </p:cNvSpPr>
          <p:nvPr>
            <p:ph sz="half" idx="1"/>
          </p:nvPr>
        </p:nvSpPr>
        <p:spPr>
          <a:xfrm>
            <a:off x="141157" y="2711225"/>
            <a:ext cx="8075917" cy="1538252"/>
          </a:xfrm>
        </p:spPr>
        <p:txBody>
          <a:bodyPr>
            <a:noAutofit/>
          </a:bodyPr>
          <a:lstStyle/>
          <a:p>
            <a:pPr marL="0" indent="0">
              <a:buNone/>
            </a:pPr>
            <a:r>
              <a:rPr lang="en-GB" sz="3600" dirty="0">
                <a:latin typeface="+mj-lt"/>
              </a:rPr>
              <a:t>We would really welcome parent helpers in school. If you would like to volunteer, please talk to the Office.</a:t>
            </a:r>
            <a:endParaRPr lang="en-GB" sz="3600" dirty="0">
              <a:latin typeface="+mj-lt"/>
              <a:ea typeface="KBDARLINGMG" panose="02000603000000000000" pitchFamily="2" charset="0"/>
              <a:cs typeface="Calibri"/>
            </a:endParaRPr>
          </a:p>
        </p:txBody>
      </p:sp>
      <p:pic>
        <p:nvPicPr>
          <p:cNvPr id="7" name="Picture 6" descr="A logo for a school&#10;&#10;Description automatically generated">
            <a:extLst>
              <a:ext uri="{FF2B5EF4-FFF2-40B4-BE49-F238E27FC236}">
                <a16:creationId xmlns:a16="http://schemas.microsoft.com/office/drawing/2014/main" id="{14FA6BCE-F362-12DC-C068-AC3F89246D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218" b="16095"/>
          <a:stretch/>
        </p:blipFill>
        <p:spPr>
          <a:xfrm>
            <a:off x="7115500" y="5383622"/>
            <a:ext cx="2028500" cy="1257692"/>
          </a:xfrm>
          <a:prstGeom prst="rect">
            <a:avLst/>
          </a:prstGeom>
        </p:spPr>
      </p:pic>
    </p:spTree>
    <p:extLst>
      <p:ext uri="{BB962C8B-B14F-4D97-AF65-F5344CB8AC3E}">
        <p14:creationId xmlns:p14="http://schemas.microsoft.com/office/powerpoint/2010/main" val="41188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plant with leaves&#10;&#10;Description automatically generated">
            <a:extLst>
              <a:ext uri="{FF2B5EF4-FFF2-40B4-BE49-F238E27FC236}">
                <a16:creationId xmlns:a16="http://schemas.microsoft.com/office/drawing/2014/main" id="{00674ABE-39BE-74D8-F74A-44A6A6735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6498" y="-31854"/>
            <a:ext cx="1487502" cy="2305627"/>
          </a:xfrm>
          <a:prstGeom prst="rect">
            <a:avLst/>
          </a:prstGeom>
        </p:spPr>
      </p:pic>
      <p:pic>
        <p:nvPicPr>
          <p:cNvPr id="7" name="Picture 2" descr="preview">
            <a:extLst>
              <a:ext uri="{FF2B5EF4-FFF2-40B4-BE49-F238E27FC236}">
                <a16:creationId xmlns:a16="http://schemas.microsoft.com/office/drawing/2014/main" id="{9F032016-F599-2267-A94A-B3F65691DE70}"/>
              </a:ext>
            </a:extLst>
          </p:cNvPr>
          <p:cNvPicPr>
            <a:picLocks noChangeAspect="1" noChangeArrowheads="1"/>
          </p:cNvPicPr>
          <p:nvPr/>
        </p:nvPicPr>
        <p:blipFill>
          <a:blip r:embed="rId4">
            <a:duotone>
              <a:schemeClr val="accent1">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0" y="5008083"/>
            <a:ext cx="1420473" cy="1849917"/>
          </a:xfrm>
          <a:prstGeom prst="rect">
            <a:avLst/>
          </a:prstGeom>
          <a:solidFill>
            <a:schemeClr val="bg1"/>
          </a:solidFill>
        </p:spPr>
      </p:pic>
      <p:sp>
        <p:nvSpPr>
          <p:cNvPr id="2" name="Title 1"/>
          <p:cNvSpPr>
            <a:spLocks noGrp="1"/>
          </p:cNvSpPr>
          <p:nvPr>
            <p:ph type="title"/>
          </p:nvPr>
        </p:nvSpPr>
        <p:spPr>
          <a:xfrm>
            <a:off x="205043" y="2235420"/>
            <a:ext cx="8938957" cy="640560"/>
          </a:xfrm>
        </p:spPr>
        <p:txBody>
          <a:bodyPr>
            <a:noAutofit/>
          </a:bodyPr>
          <a:lstStyle/>
          <a:p>
            <a:br>
              <a:rPr lang="en-GB" sz="4400" b="1" dirty="0">
                <a:latin typeface="+mn-lt"/>
                <a:ea typeface="KBDARLINGMG" panose="02000603000000000000" pitchFamily="2" charset="0"/>
              </a:rPr>
            </a:br>
            <a:br>
              <a:rPr lang="en-GB" sz="3600" b="1" dirty="0">
                <a:latin typeface="+mn-lt"/>
                <a:ea typeface="KBDARLINGMG" panose="02000603000000000000" pitchFamily="2" charset="0"/>
              </a:rPr>
            </a:br>
            <a:r>
              <a:rPr lang="en-GB" sz="3600" b="1" u="sng" dirty="0">
                <a:latin typeface="+mn-lt"/>
                <a:ea typeface="KBDARLINGMG" panose="02000603000000000000" pitchFamily="2" charset="0"/>
              </a:rPr>
              <a:t>Meet the Team </a:t>
            </a:r>
            <a:br>
              <a:rPr lang="en-GB" sz="2400" b="1" u="sng" dirty="0">
                <a:latin typeface="+mn-lt"/>
                <a:ea typeface="KBDARLINGMG" panose="02000603000000000000" pitchFamily="2" charset="0"/>
              </a:rPr>
            </a:br>
            <a:r>
              <a:rPr lang="en-GB" sz="2400" b="1" dirty="0">
                <a:solidFill>
                  <a:srgbClr val="0070C0"/>
                </a:solidFill>
                <a:latin typeface="+mn-lt"/>
                <a:ea typeface="KBDARLINGMG" panose="02000603000000000000" pitchFamily="2" charset="0"/>
              </a:rPr>
              <a:t>Hepworth	</a:t>
            </a:r>
            <a:r>
              <a:rPr lang="en-GB" sz="2400" b="1" dirty="0">
                <a:latin typeface="+mn-lt"/>
                <a:ea typeface="KBDARLINGMG" panose="02000603000000000000" pitchFamily="2" charset="0"/>
              </a:rPr>
              <a:t>		                                    Moore</a:t>
            </a:r>
            <a:br>
              <a:rPr lang="en-GB" sz="2400" b="1" dirty="0">
                <a:solidFill>
                  <a:srgbClr val="00B050"/>
                </a:solidFill>
                <a:latin typeface="+mn-lt"/>
                <a:ea typeface="KBDARLINGMG" panose="02000603000000000000" pitchFamily="2" charset="0"/>
              </a:rPr>
            </a:br>
            <a:br>
              <a:rPr lang="en-GB" sz="2400" b="1" u="sng" dirty="0">
                <a:latin typeface="+mn-lt"/>
                <a:ea typeface="KBDARLINGMG" panose="02000603000000000000" pitchFamily="2" charset="0"/>
              </a:rPr>
            </a:br>
            <a:br>
              <a:rPr lang="en-GB" sz="2400" b="1" u="sng" dirty="0">
                <a:latin typeface="+mn-lt"/>
                <a:ea typeface="KBDARLINGMG" panose="02000603000000000000" pitchFamily="2" charset="0"/>
              </a:rPr>
            </a:br>
            <a:br>
              <a:rPr lang="en-GB" sz="2400" b="1" u="sng" dirty="0">
                <a:latin typeface="+mn-lt"/>
                <a:ea typeface="KBDARLINGMG" panose="02000603000000000000" pitchFamily="2" charset="0"/>
              </a:rPr>
            </a:br>
            <a:br>
              <a:rPr lang="en-GB" sz="2400" b="1" u="sng" dirty="0">
                <a:latin typeface="+mn-lt"/>
                <a:ea typeface="KBDARLINGMG" panose="02000603000000000000" pitchFamily="2" charset="0"/>
              </a:rPr>
            </a:br>
            <a:br>
              <a:rPr lang="en-GB" sz="2400" b="1" u="sng" dirty="0">
                <a:latin typeface="+mn-lt"/>
                <a:ea typeface="KBDARLINGMG" panose="02000603000000000000" pitchFamily="2" charset="0"/>
              </a:rPr>
            </a:br>
            <a:br>
              <a:rPr lang="en-GB" sz="2400" b="1" u="sng" dirty="0">
                <a:latin typeface="+mn-lt"/>
                <a:ea typeface="KBDARLINGMG" panose="02000603000000000000" pitchFamily="2" charset="0"/>
              </a:rPr>
            </a:br>
            <a:br>
              <a:rPr lang="en-GB" sz="2400" b="1" u="sng" dirty="0">
                <a:latin typeface="+mn-lt"/>
                <a:ea typeface="KBDARLINGMG" panose="02000603000000000000" pitchFamily="2" charset="0"/>
              </a:rPr>
            </a:br>
            <a:r>
              <a:rPr lang="en-GB" sz="2000" b="1" dirty="0">
                <a:solidFill>
                  <a:srgbClr val="0070C0"/>
                </a:solidFill>
                <a:latin typeface="+mn-lt"/>
                <a:ea typeface="KBDARLINGMG" panose="02000603000000000000" pitchFamily="2" charset="0"/>
              </a:rPr>
              <a:t>Mrs Calver 		Mrs Thompson  			</a:t>
            </a:r>
            <a:r>
              <a:rPr lang="en-GB" sz="2000" b="1" dirty="0">
                <a:solidFill>
                  <a:srgbClr val="00B050"/>
                </a:solidFill>
                <a:latin typeface="+mn-lt"/>
                <a:ea typeface="KBDARLINGMG" panose="02000603000000000000" pitchFamily="2" charset="0"/>
              </a:rPr>
              <a:t>Mr </a:t>
            </a:r>
            <a:r>
              <a:rPr lang="en-GB" sz="2000" b="1" dirty="0" err="1">
                <a:solidFill>
                  <a:srgbClr val="00B050"/>
                </a:solidFill>
                <a:latin typeface="+mn-lt"/>
                <a:ea typeface="KBDARLINGMG" panose="02000603000000000000" pitchFamily="2" charset="0"/>
              </a:rPr>
              <a:t>Stemp</a:t>
            </a:r>
            <a:r>
              <a:rPr lang="en-GB" sz="2000" b="1" dirty="0">
                <a:solidFill>
                  <a:srgbClr val="00B050"/>
                </a:solidFill>
                <a:latin typeface="+mn-lt"/>
                <a:ea typeface="KBDARLINGMG" panose="02000603000000000000" pitchFamily="2" charset="0"/>
              </a:rPr>
              <a:t>       Mrs Barker </a:t>
            </a:r>
            <a:br>
              <a:rPr lang="en-GB" sz="2000" b="1" dirty="0">
                <a:solidFill>
                  <a:srgbClr val="0070C0"/>
                </a:solidFill>
                <a:latin typeface="+mn-lt"/>
                <a:ea typeface="KBDARLINGMG" panose="02000603000000000000" pitchFamily="2" charset="0"/>
              </a:rPr>
            </a:br>
            <a:br>
              <a:rPr lang="en-GB" sz="2000" b="1" dirty="0">
                <a:solidFill>
                  <a:srgbClr val="0070C0"/>
                </a:solidFill>
                <a:latin typeface="+mn-lt"/>
                <a:ea typeface="KBDARLINGMG" panose="02000603000000000000" pitchFamily="2" charset="0"/>
              </a:rPr>
            </a:br>
            <a:br>
              <a:rPr lang="en-GB" sz="2000" b="1" dirty="0">
                <a:solidFill>
                  <a:srgbClr val="0070C0"/>
                </a:solidFill>
                <a:latin typeface="+mn-lt"/>
                <a:ea typeface="KBDARLINGMG" panose="02000603000000000000" pitchFamily="2" charset="0"/>
              </a:rPr>
            </a:br>
            <a:endParaRPr lang="en-GB" sz="3600" dirty="0">
              <a:latin typeface="+mn-lt"/>
            </a:endParaRPr>
          </a:p>
        </p:txBody>
      </p:sp>
      <p:pic>
        <p:nvPicPr>
          <p:cNvPr id="11" name="Picture 10" descr="A logo for a school&#10;&#10;Description automatically generated">
            <a:extLst>
              <a:ext uri="{FF2B5EF4-FFF2-40B4-BE49-F238E27FC236}">
                <a16:creationId xmlns:a16="http://schemas.microsoft.com/office/drawing/2014/main" id="{49753927-89F3-F68D-DD33-27C0EBFAABD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218" b="16095"/>
          <a:stretch/>
        </p:blipFill>
        <p:spPr>
          <a:xfrm>
            <a:off x="7115500" y="5383622"/>
            <a:ext cx="2028500" cy="1257692"/>
          </a:xfrm>
          <a:prstGeom prst="rect">
            <a:avLst/>
          </a:prstGeom>
        </p:spPr>
      </p:pic>
      <p:pic>
        <p:nvPicPr>
          <p:cNvPr id="3" name="Picture 2" descr="A person smiling for a picture&#10;&#10;Description automatically generated">
            <a:extLst>
              <a:ext uri="{FF2B5EF4-FFF2-40B4-BE49-F238E27FC236}">
                <a16:creationId xmlns:a16="http://schemas.microsoft.com/office/drawing/2014/main" id="{94FC8CDB-33C8-6D99-A492-10D750FE2F03}"/>
              </a:ext>
            </a:extLst>
          </p:cNvPr>
          <p:cNvPicPr>
            <a:picLocks noChangeAspect="1"/>
          </p:cNvPicPr>
          <p:nvPr/>
        </p:nvPicPr>
        <p:blipFill>
          <a:blip r:embed="rId6"/>
          <a:stretch>
            <a:fillRect/>
          </a:stretch>
        </p:blipFill>
        <p:spPr>
          <a:xfrm>
            <a:off x="415204" y="2150685"/>
            <a:ext cx="1168561" cy="1459761"/>
          </a:xfrm>
          <a:prstGeom prst="rect">
            <a:avLst/>
          </a:prstGeom>
        </p:spPr>
      </p:pic>
      <p:pic>
        <p:nvPicPr>
          <p:cNvPr id="4" name="Picture 3" descr="A person with a beard and mustache&#10;&#10;Description automatically generated">
            <a:extLst>
              <a:ext uri="{FF2B5EF4-FFF2-40B4-BE49-F238E27FC236}">
                <a16:creationId xmlns:a16="http://schemas.microsoft.com/office/drawing/2014/main" id="{C8C3E635-361E-7A82-17C0-9CB76E84DAFA}"/>
              </a:ext>
            </a:extLst>
          </p:cNvPr>
          <p:cNvPicPr>
            <a:picLocks noChangeAspect="1"/>
          </p:cNvPicPr>
          <p:nvPr/>
        </p:nvPicPr>
        <p:blipFill>
          <a:blip r:embed="rId7"/>
          <a:stretch>
            <a:fillRect/>
          </a:stretch>
        </p:blipFill>
        <p:spPr>
          <a:xfrm rot="5400000">
            <a:off x="5641027" y="2295994"/>
            <a:ext cx="1490516" cy="1138389"/>
          </a:xfrm>
          <a:prstGeom prst="rect">
            <a:avLst/>
          </a:prstGeom>
        </p:spPr>
      </p:pic>
      <p:sp>
        <p:nvSpPr>
          <p:cNvPr id="8" name="TextBox 7">
            <a:extLst>
              <a:ext uri="{FF2B5EF4-FFF2-40B4-BE49-F238E27FC236}">
                <a16:creationId xmlns:a16="http://schemas.microsoft.com/office/drawing/2014/main" id="{0E54213C-3E4F-66DA-D395-30A6BC0375D4}"/>
              </a:ext>
            </a:extLst>
          </p:cNvPr>
          <p:cNvSpPr txBox="1"/>
          <p:nvPr/>
        </p:nvSpPr>
        <p:spPr>
          <a:xfrm>
            <a:off x="2125980" y="6096119"/>
            <a:ext cx="4572000" cy="369332"/>
          </a:xfrm>
          <a:prstGeom prst="rect">
            <a:avLst/>
          </a:prstGeom>
          <a:noFill/>
        </p:spPr>
        <p:txBody>
          <a:bodyPr wrap="square">
            <a:spAutoFit/>
          </a:bodyPr>
          <a:lstStyle/>
          <a:p>
            <a:r>
              <a:rPr lang="en-GB" sz="1800" b="1" dirty="0">
                <a:solidFill>
                  <a:srgbClr val="0070C0"/>
                </a:solidFill>
                <a:latin typeface="+mn-lt"/>
                <a:ea typeface="KBDARLINGMG" panose="02000603000000000000" pitchFamily="2" charset="0"/>
              </a:rPr>
              <a:t>Mrs Butcher (1-to-1</a:t>
            </a:r>
            <a:endParaRPr lang="en-GB" dirty="0"/>
          </a:p>
        </p:txBody>
      </p:sp>
    </p:spTree>
    <p:extLst>
      <p:ext uri="{BB962C8B-B14F-4D97-AF65-F5344CB8AC3E}">
        <p14:creationId xmlns:p14="http://schemas.microsoft.com/office/powerpoint/2010/main" val="2399551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view">
            <a:extLst>
              <a:ext uri="{FF2B5EF4-FFF2-40B4-BE49-F238E27FC236}">
                <a16:creationId xmlns:a16="http://schemas.microsoft.com/office/drawing/2014/main" id="{13F9E91D-CCED-7868-D709-0EF4B6E8B447}"/>
              </a:ext>
            </a:extLst>
          </p:cNvPr>
          <p:cNvPicPr>
            <a:picLocks noChangeAspect="1" noChangeArrowheads="1"/>
          </p:cNvPicPr>
          <p:nvPr/>
        </p:nvPicPr>
        <p:blipFill>
          <a:blip r:embed="rId3">
            <a:duotone>
              <a:schemeClr val="accent1">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0" y="5008083"/>
            <a:ext cx="1420473" cy="1849917"/>
          </a:xfrm>
          <a:prstGeom prst="rect">
            <a:avLst/>
          </a:prstGeom>
          <a:solidFill>
            <a:schemeClr val="bg1"/>
          </a:solidFill>
        </p:spPr>
      </p:pic>
      <p:sp>
        <p:nvSpPr>
          <p:cNvPr id="5" name="Content Placeholder 4"/>
          <p:cNvSpPr>
            <a:spLocks noGrp="1"/>
          </p:cNvSpPr>
          <p:nvPr>
            <p:ph sz="half" idx="1"/>
          </p:nvPr>
        </p:nvSpPr>
        <p:spPr>
          <a:xfrm>
            <a:off x="132518" y="210820"/>
            <a:ext cx="6336704" cy="2880320"/>
          </a:xfrm>
        </p:spPr>
        <p:txBody>
          <a:bodyPr>
            <a:noAutofit/>
          </a:bodyPr>
          <a:lstStyle/>
          <a:p>
            <a:pPr marL="0" indent="0">
              <a:buNone/>
            </a:pPr>
            <a:r>
              <a:rPr lang="en-GB" sz="3600" b="1" u="sng" dirty="0">
                <a:latin typeface="+mn-lt"/>
                <a:ea typeface="KBDARLINGMG" panose="02000603000000000000" pitchFamily="2" charset="0"/>
              </a:rPr>
              <a:t>Agenda</a:t>
            </a:r>
          </a:p>
          <a:p>
            <a:r>
              <a:rPr lang="en-GB" sz="3200" dirty="0">
                <a:latin typeface="+mj-lt"/>
                <a:ea typeface="KBDARLINGMG" panose="02000603000000000000" pitchFamily="2" charset="0"/>
                <a:cs typeface="Calibri"/>
              </a:rPr>
              <a:t>Behaviour Expectations &amp; School Values </a:t>
            </a:r>
            <a:endParaRPr lang="en-GB" sz="3200" dirty="0">
              <a:latin typeface="+mj-lt"/>
              <a:ea typeface="KBDARLINGMG" panose="02000603000000000000" pitchFamily="2" charset="0"/>
              <a:cs typeface="Calibri" panose="020F0502020204030204" pitchFamily="34" charset="0"/>
            </a:endParaRPr>
          </a:p>
          <a:p>
            <a:r>
              <a:rPr lang="en-GB" sz="3200" dirty="0">
                <a:latin typeface="+mj-lt"/>
                <a:ea typeface="KBDARLINGMG" panose="02000603000000000000" pitchFamily="2" charset="0"/>
                <a:cs typeface="Calibri"/>
              </a:rPr>
              <a:t>Curriculum</a:t>
            </a:r>
            <a:endParaRPr lang="en-GB" sz="3200" dirty="0">
              <a:latin typeface="+mj-lt"/>
              <a:ea typeface="KBDARLINGMG" panose="02000603000000000000" pitchFamily="2" charset="0"/>
              <a:cs typeface="Calibri" panose="020F0502020204030204" pitchFamily="34" charset="0"/>
            </a:endParaRPr>
          </a:p>
          <a:p>
            <a:r>
              <a:rPr lang="en-GB" sz="3200" dirty="0">
                <a:latin typeface="+mj-lt"/>
                <a:ea typeface="KBDARLINGMG" panose="02000603000000000000" pitchFamily="2" charset="0"/>
                <a:cs typeface="Calibri"/>
              </a:rPr>
              <a:t>Homework </a:t>
            </a:r>
          </a:p>
          <a:p>
            <a:r>
              <a:rPr lang="en-GB" sz="3200" dirty="0">
                <a:latin typeface="+mj-lt"/>
                <a:ea typeface="KBDARLINGMG" panose="02000603000000000000" pitchFamily="2" charset="0"/>
                <a:cs typeface="Calibri"/>
              </a:rPr>
              <a:t>Spellings</a:t>
            </a:r>
          </a:p>
          <a:p>
            <a:r>
              <a:rPr lang="en-GB" sz="3200" dirty="0">
                <a:latin typeface="+mj-lt"/>
                <a:ea typeface="KBDARLINGMG" panose="02000603000000000000" pitchFamily="2" charset="0"/>
                <a:cs typeface="Calibri"/>
              </a:rPr>
              <a:t>PE/Uniform</a:t>
            </a:r>
          </a:p>
          <a:p>
            <a:r>
              <a:rPr lang="en-GB" sz="3200" dirty="0">
                <a:latin typeface="+mj-lt"/>
                <a:ea typeface="KBDARLINGMG" panose="02000603000000000000" pitchFamily="2" charset="0"/>
                <a:cs typeface="Calibri"/>
              </a:rPr>
              <a:t>Assessments</a:t>
            </a:r>
          </a:p>
          <a:p>
            <a:r>
              <a:rPr lang="en-GB" sz="3200" dirty="0">
                <a:latin typeface="+mj-lt"/>
                <a:ea typeface="KBDARLINGMG" panose="02000603000000000000" pitchFamily="2" charset="0"/>
                <a:cs typeface="Calibri"/>
              </a:rPr>
              <a:t>Enrichment Opportunities</a:t>
            </a:r>
          </a:p>
          <a:p>
            <a:r>
              <a:rPr lang="en-GB" sz="3200" dirty="0">
                <a:latin typeface="+mj-lt"/>
                <a:ea typeface="KBDARLINGMG" panose="02000603000000000000" pitchFamily="2" charset="0"/>
                <a:cs typeface="Calibri"/>
              </a:rPr>
              <a:t>Attendance Matters</a:t>
            </a:r>
          </a:p>
          <a:p>
            <a:r>
              <a:rPr lang="en-GB" sz="3200" dirty="0">
                <a:latin typeface="+mj-lt"/>
                <a:ea typeface="KBDARLINGMG" panose="02000603000000000000" pitchFamily="2" charset="0"/>
                <a:cs typeface="Calibri"/>
              </a:rPr>
              <a:t>SEND Support</a:t>
            </a:r>
          </a:p>
          <a:p>
            <a:r>
              <a:rPr lang="en-GB" sz="3200" dirty="0">
                <a:latin typeface="+mj-lt"/>
                <a:ea typeface="KBDARLINGMG" panose="02000603000000000000" pitchFamily="2" charset="0"/>
                <a:cs typeface="Calibri"/>
              </a:rPr>
              <a:t>Questions/Parent Helpers</a:t>
            </a:r>
          </a:p>
        </p:txBody>
      </p:sp>
      <p:pic>
        <p:nvPicPr>
          <p:cNvPr id="4" name="Picture 3"/>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0" b="100000" l="0" r="98352"/>
                    </a14:imgEffect>
                  </a14:imgLayer>
                </a14:imgProps>
              </a:ext>
            </a:extLst>
          </a:blip>
          <a:stretch>
            <a:fillRect/>
          </a:stretch>
        </p:blipFill>
        <p:spPr>
          <a:xfrm>
            <a:off x="5445238" y="3891838"/>
            <a:ext cx="1733550" cy="1714500"/>
          </a:xfrm>
          <a:prstGeom prst="rect">
            <a:avLst/>
          </a:prstGeom>
        </p:spPr>
      </p:pic>
      <p:pic>
        <p:nvPicPr>
          <p:cNvPr id="1026" name="Picture 2" descr="Image result for scribblenauts penc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386141">
            <a:off x="6693467" y="2892117"/>
            <a:ext cx="2290139" cy="8568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green plant with leaves&#10;&#10;Description automatically generated">
            <a:extLst>
              <a:ext uri="{FF2B5EF4-FFF2-40B4-BE49-F238E27FC236}">
                <a16:creationId xmlns:a16="http://schemas.microsoft.com/office/drawing/2014/main" id="{1F27EB1D-3C6B-AF96-78FD-876D1E807C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6498" y="-31854"/>
            <a:ext cx="1487502" cy="2305627"/>
          </a:xfrm>
          <a:prstGeom prst="rect">
            <a:avLst/>
          </a:prstGeom>
        </p:spPr>
      </p:pic>
      <p:pic>
        <p:nvPicPr>
          <p:cNvPr id="6" name="Picture 5" descr="A logo for a school&#10;&#10;Description automatically generated">
            <a:extLst>
              <a:ext uri="{FF2B5EF4-FFF2-40B4-BE49-F238E27FC236}">
                <a16:creationId xmlns:a16="http://schemas.microsoft.com/office/drawing/2014/main" id="{A9A9C2A8-2D04-E965-94DA-CB03CCB9A15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5218" b="16095"/>
          <a:stretch/>
        </p:blipFill>
        <p:spPr>
          <a:xfrm>
            <a:off x="7115500" y="5383622"/>
            <a:ext cx="2028500" cy="1257692"/>
          </a:xfrm>
          <a:prstGeom prst="rect">
            <a:avLst/>
          </a:prstGeom>
        </p:spPr>
      </p:pic>
    </p:spTree>
    <p:extLst>
      <p:ext uri="{BB962C8B-B14F-4D97-AF65-F5344CB8AC3E}">
        <p14:creationId xmlns:p14="http://schemas.microsoft.com/office/powerpoint/2010/main" val="345157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7016" y="989661"/>
            <a:ext cx="4437718" cy="3493008"/>
          </a:xfrm>
        </p:spPr>
        <p:txBody>
          <a:bodyPr>
            <a:normAutofit/>
          </a:bodyPr>
          <a:lstStyle/>
          <a:p>
            <a:r>
              <a:rPr lang="en-GB" sz="3000" dirty="0">
                <a:latin typeface="+mj-lt"/>
                <a:ea typeface="KBDARLINGMG" panose="02000603000000000000" pitchFamily="2" charset="0"/>
                <a:cs typeface="Calibri" panose="020F0502020204030204" pitchFamily="34" charset="0"/>
              </a:rPr>
              <a:t>House points</a:t>
            </a:r>
          </a:p>
          <a:p>
            <a:r>
              <a:rPr lang="en-GB" sz="3000" dirty="0">
                <a:latin typeface="+mj-lt"/>
                <a:ea typeface="KBDARLINGMG" panose="02000603000000000000" pitchFamily="2" charset="0"/>
                <a:cs typeface="Calibri" panose="020F0502020204030204" pitchFamily="34" charset="0"/>
              </a:rPr>
              <a:t>Head Teacher Award</a:t>
            </a:r>
          </a:p>
        </p:txBody>
      </p:sp>
      <p:sp>
        <p:nvSpPr>
          <p:cNvPr id="4" name="Content Placeholder 3"/>
          <p:cNvSpPr>
            <a:spLocks noGrp="1"/>
          </p:cNvSpPr>
          <p:nvPr>
            <p:ph sz="half" idx="2"/>
          </p:nvPr>
        </p:nvSpPr>
        <p:spPr>
          <a:xfrm>
            <a:off x="4572000" y="988982"/>
            <a:ext cx="3419856" cy="3493008"/>
          </a:xfrm>
        </p:spPr>
        <p:txBody>
          <a:bodyPr>
            <a:normAutofit/>
          </a:bodyPr>
          <a:lstStyle/>
          <a:p>
            <a:r>
              <a:rPr lang="en-GB" sz="3000" dirty="0">
                <a:latin typeface="+mj-lt"/>
                <a:ea typeface="KBDARLINGMG" panose="02000603000000000000" pitchFamily="2" charset="0"/>
                <a:cs typeface="Calibri" panose="020F0502020204030204" pitchFamily="34" charset="0"/>
              </a:rPr>
              <a:t>3 reminders</a:t>
            </a:r>
          </a:p>
          <a:p>
            <a:r>
              <a:rPr lang="en-GB" sz="3000" dirty="0">
                <a:latin typeface="+mj-lt"/>
                <a:ea typeface="KBDARLINGMG" panose="02000603000000000000" pitchFamily="2" charset="0"/>
                <a:cs typeface="Calibri" panose="020F0502020204030204" pitchFamily="34" charset="0"/>
              </a:rPr>
              <a:t>Restorative conversations</a:t>
            </a:r>
          </a:p>
          <a:p>
            <a:r>
              <a:rPr lang="en-US" sz="3000" dirty="0">
                <a:latin typeface="+mj-lt"/>
                <a:ea typeface="KBDARLINGMG" panose="02000603000000000000" pitchFamily="2" charset="0"/>
                <a:cs typeface="Calibri" panose="020F0502020204030204" pitchFamily="34" charset="0"/>
              </a:rPr>
              <a:t>Involving parents</a:t>
            </a:r>
          </a:p>
          <a:p>
            <a:r>
              <a:rPr lang="en-US" sz="3000" dirty="0">
                <a:latin typeface="+mj-lt"/>
                <a:ea typeface="KBDARLINGMG" panose="02000603000000000000" pitchFamily="2" charset="0"/>
                <a:cs typeface="Calibri" panose="020F0502020204030204" pitchFamily="34" charset="0"/>
              </a:rPr>
              <a:t>The Nook</a:t>
            </a:r>
            <a:endParaRPr lang="en-GB" sz="3000" dirty="0">
              <a:latin typeface="+mj-lt"/>
              <a:ea typeface="KBDARLINGMG" panose="02000603000000000000" pitchFamily="2" charset="0"/>
              <a:cs typeface="Calibri" panose="020F0502020204030204" pitchFamily="34" charset="0"/>
            </a:endParaRPr>
          </a:p>
        </p:txBody>
      </p:sp>
      <p:sp>
        <p:nvSpPr>
          <p:cNvPr id="10" name="Title 1">
            <a:extLst>
              <a:ext uri="{FF2B5EF4-FFF2-40B4-BE49-F238E27FC236}">
                <a16:creationId xmlns:a16="http://schemas.microsoft.com/office/drawing/2014/main" id="{3B86AF18-B72F-9EBF-1160-CBCE47B079BC}"/>
              </a:ext>
            </a:extLst>
          </p:cNvPr>
          <p:cNvSpPr txBox="1">
            <a:spLocks/>
          </p:cNvSpPr>
          <p:nvPr/>
        </p:nvSpPr>
        <p:spPr>
          <a:xfrm>
            <a:off x="90756" y="79025"/>
            <a:ext cx="7024744" cy="74515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3600" b="1"/>
              <a:t>Behaviour Expectations</a:t>
            </a:r>
            <a:endParaRPr lang="en-GB" sz="3600" b="1" dirty="0"/>
          </a:p>
        </p:txBody>
      </p:sp>
      <p:pic>
        <p:nvPicPr>
          <p:cNvPr id="11" name="Picture 10" descr="A green plant with leaves&#10;&#10;Description automatically generated">
            <a:extLst>
              <a:ext uri="{FF2B5EF4-FFF2-40B4-BE49-F238E27FC236}">
                <a16:creationId xmlns:a16="http://schemas.microsoft.com/office/drawing/2014/main" id="{43E5C32F-00BD-F681-1A61-4EA71B5FE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6498" y="-31854"/>
            <a:ext cx="1487502" cy="2305627"/>
          </a:xfrm>
          <a:prstGeom prst="rect">
            <a:avLst/>
          </a:prstGeom>
        </p:spPr>
      </p:pic>
      <p:pic>
        <p:nvPicPr>
          <p:cNvPr id="12" name="Picture 2" descr="preview">
            <a:extLst>
              <a:ext uri="{FF2B5EF4-FFF2-40B4-BE49-F238E27FC236}">
                <a16:creationId xmlns:a16="http://schemas.microsoft.com/office/drawing/2014/main" id="{5503F001-57EB-2E23-5CCE-71BF7B34005C}"/>
              </a:ext>
            </a:extLst>
          </p:cNvPr>
          <p:cNvPicPr>
            <a:picLocks noChangeAspect="1" noChangeArrowheads="1"/>
          </p:cNvPicPr>
          <p:nvPr/>
        </p:nvPicPr>
        <p:blipFill>
          <a:blip r:embed="rId4">
            <a:duotone>
              <a:schemeClr val="accent1">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0" y="5008083"/>
            <a:ext cx="1420473" cy="1849917"/>
          </a:xfrm>
          <a:prstGeom prst="rect">
            <a:avLst/>
          </a:prstGeom>
          <a:solidFill>
            <a:schemeClr val="bg1"/>
          </a:solidFill>
        </p:spPr>
      </p:pic>
      <p:pic>
        <p:nvPicPr>
          <p:cNvPr id="13" name="Picture 12" descr="A logo for a school&#10;&#10;Description automatically generated">
            <a:extLst>
              <a:ext uri="{FF2B5EF4-FFF2-40B4-BE49-F238E27FC236}">
                <a16:creationId xmlns:a16="http://schemas.microsoft.com/office/drawing/2014/main" id="{0D3B30A5-134D-4570-55FF-B8EA2E7A2B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218" b="16095"/>
          <a:stretch/>
        </p:blipFill>
        <p:spPr>
          <a:xfrm>
            <a:off x="7115500" y="5383622"/>
            <a:ext cx="2028500" cy="1257692"/>
          </a:xfrm>
          <a:prstGeom prst="rect">
            <a:avLst/>
          </a:prstGeom>
        </p:spPr>
      </p:pic>
    </p:spTree>
    <p:extLst>
      <p:ext uri="{BB962C8B-B14F-4D97-AF65-F5344CB8AC3E}">
        <p14:creationId xmlns:p14="http://schemas.microsoft.com/office/powerpoint/2010/main" val="3527354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0756" y="79025"/>
            <a:ext cx="7024744" cy="745152"/>
          </a:xfrm>
        </p:spPr>
        <p:txBody>
          <a:bodyPr>
            <a:noAutofit/>
          </a:bodyPr>
          <a:lstStyle/>
          <a:p>
            <a:r>
              <a:rPr lang="en-GB" sz="3600" b="1" dirty="0"/>
              <a:t>Behaviour Expectations</a:t>
            </a:r>
          </a:p>
        </p:txBody>
      </p:sp>
      <p:pic>
        <p:nvPicPr>
          <p:cNvPr id="8" name="Picture 7" descr="A green plant with leaves&#10;&#10;Description automatically generated">
            <a:extLst>
              <a:ext uri="{FF2B5EF4-FFF2-40B4-BE49-F238E27FC236}">
                <a16:creationId xmlns:a16="http://schemas.microsoft.com/office/drawing/2014/main" id="{69BD151C-12B9-3C75-CDE2-81D7DE0CF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6498" y="-31854"/>
            <a:ext cx="1487502" cy="2305627"/>
          </a:xfrm>
          <a:prstGeom prst="rect">
            <a:avLst/>
          </a:prstGeom>
        </p:spPr>
      </p:pic>
      <p:pic>
        <p:nvPicPr>
          <p:cNvPr id="9" name="Picture 2" descr="preview">
            <a:extLst>
              <a:ext uri="{FF2B5EF4-FFF2-40B4-BE49-F238E27FC236}">
                <a16:creationId xmlns:a16="http://schemas.microsoft.com/office/drawing/2014/main" id="{E4955EB7-7132-BE95-7989-2CBB513086B6}"/>
              </a:ext>
            </a:extLst>
          </p:cNvPr>
          <p:cNvPicPr>
            <a:picLocks noChangeAspect="1" noChangeArrowheads="1"/>
          </p:cNvPicPr>
          <p:nvPr/>
        </p:nvPicPr>
        <p:blipFill>
          <a:blip r:embed="rId4">
            <a:duotone>
              <a:schemeClr val="accent1">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0" y="5008083"/>
            <a:ext cx="1420473" cy="1849917"/>
          </a:xfrm>
          <a:prstGeom prst="rect">
            <a:avLst/>
          </a:prstGeom>
          <a:solidFill>
            <a:schemeClr val="bg1"/>
          </a:solidFill>
        </p:spPr>
      </p:pic>
      <p:pic>
        <p:nvPicPr>
          <p:cNvPr id="10" name="Picture 9" descr="A logo for a school&#10;&#10;Description automatically generated">
            <a:extLst>
              <a:ext uri="{FF2B5EF4-FFF2-40B4-BE49-F238E27FC236}">
                <a16:creationId xmlns:a16="http://schemas.microsoft.com/office/drawing/2014/main" id="{595DC3EA-8EAE-1EC6-ABBE-57623FD443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218" b="16095"/>
          <a:stretch/>
        </p:blipFill>
        <p:spPr>
          <a:xfrm>
            <a:off x="7115500" y="5383622"/>
            <a:ext cx="2028500" cy="1257692"/>
          </a:xfrm>
          <a:prstGeom prst="rect">
            <a:avLst/>
          </a:prstGeom>
        </p:spPr>
      </p:pic>
      <p:sp>
        <p:nvSpPr>
          <p:cNvPr id="3" name="TextBox 2">
            <a:extLst>
              <a:ext uri="{FF2B5EF4-FFF2-40B4-BE49-F238E27FC236}">
                <a16:creationId xmlns:a16="http://schemas.microsoft.com/office/drawing/2014/main" id="{46E50630-9373-9E95-7698-4CC15C682CD6}"/>
              </a:ext>
            </a:extLst>
          </p:cNvPr>
          <p:cNvSpPr txBox="1"/>
          <p:nvPr/>
        </p:nvSpPr>
        <p:spPr>
          <a:xfrm>
            <a:off x="2493396" y="2380624"/>
            <a:ext cx="4622104" cy="1446550"/>
          </a:xfrm>
          <a:prstGeom prst="rect">
            <a:avLst/>
          </a:prstGeom>
          <a:noFill/>
        </p:spPr>
        <p:txBody>
          <a:bodyPr wrap="square">
            <a:spAutoFit/>
          </a:bodyPr>
          <a:lstStyle/>
          <a:p>
            <a:r>
              <a:rPr lang="en-GB" sz="4400" dirty="0">
                <a:latin typeface="+mj-lt"/>
                <a:ea typeface="KBDARLINGMG" panose="02000603000000000000" pitchFamily="2" charset="0"/>
                <a:cs typeface="Calibri" panose="020F0502020204030204" pitchFamily="34" charset="0"/>
              </a:rPr>
              <a:t>Be safe</a:t>
            </a:r>
          </a:p>
          <a:p>
            <a:r>
              <a:rPr lang="en-GB" sz="4400" dirty="0">
                <a:latin typeface="+mj-lt"/>
                <a:ea typeface="KBDARLINGMG" panose="02000603000000000000" pitchFamily="2" charset="0"/>
                <a:cs typeface="Calibri" panose="020F0502020204030204" pitchFamily="34" charset="0"/>
              </a:rPr>
              <a:t>Be respectful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0979-69BF-ED98-B0FC-E8356D4F14CE}"/>
              </a:ext>
            </a:extLst>
          </p:cNvPr>
          <p:cNvSpPr>
            <a:spLocks noGrp="1"/>
          </p:cNvSpPr>
          <p:nvPr>
            <p:ph type="title"/>
          </p:nvPr>
        </p:nvSpPr>
        <p:spPr>
          <a:xfrm>
            <a:off x="0" y="1"/>
            <a:ext cx="7886700" cy="822960"/>
          </a:xfrm>
        </p:spPr>
        <p:txBody>
          <a:bodyPr>
            <a:normAutofit/>
          </a:bodyPr>
          <a:lstStyle/>
          <a:p>
            <a:r>
              <a:rPr lang="en-GB" sz="3600" b="1" dirty="0"/>
              <a:t>School Values</a:t>
            </a:r>
          </a:p>
        </p:txBody>
      </p:sp>
      <p:sp>
        <p:nvSpPr>
          <p:cNvPr id="3" name="Content Placeholder 2">
            <a:extLst>
              <a:ext uri="{FF2B5EF4-FFF2-40B4-BE49-F238E27FC236}">
                <a16:creationId xmlns:a16="http://schemas.microsoft.com/office/drawing/2014/main" id="{7B4A96C8-E0F3-99B8-7B1F-7EBE01C6FA03}"/>
              </a:ext>
            </a:extLst>
          </p:cNvPr>
          <p:cNvSpPr>
            <a:spLocks noGrp="1"/>
          </p:cNvSpPr>
          <p:nvPr>
            <p:ph idx="1"/>
          </p:nvPr>
        </p:nvSpPr>
        <p:spPr>
          <a:xfrm>
            <a:off x="0" y="2785745"/>
            <a:ext cx="6835140" cy="2746375"/>
          </a:xfrm>
        </p:spPr>
        <p:txBody>
          <a:bodyPr>
            <a:normAutofit/>
          </a:bodyPr>
          <a:lstStyle/>
          <a:p>
            <a:pPr marL="2743200" lvl="8" indent="0">
              <a:buNone/>
            </a:pPr>
            <a:r>
              <a:rPr lang="en-GB" sz="4400" dirty="0"/>
              <a:t>Be caring</a:t>
            </a:r>
          </a:p>
          <a:p>
            <a:pPr marL="2743200" lvl="8" indent="0">
              <a:buNone/>
            </a:pPr>
            <a:r>
              <a:rPr lang="en-GB" sz="4400" dirty="0"/>
              <a:t>Be resilient</a:t>
            </a:r>
          </a:p>
          <a:p>
            <a:pPr marL="2743200" lvl="8" indent="0">
              <a:buNone/>
            </a:pPr>
            <a:r>
              <a:rPr lang="en-GB" sz="4400" dirty="0"/>
              <a:t>Be excellent</a:t>
            </a:r>
          </a:p>
        </p:txBody>
      </p:sp>
    </p:spTree>
    <p:extLst>
      <p:ext uri="{BB962C8B-B14F-4D97-AF65-F5344CB8AC3E}">
        <p14:creationId xmlns:p14="http://schemas.microsoft.com/office/powerpoint/2010/main" val="230175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review">
            <a:extLst>
              <a:ext uri="{FF2B5EF4-FFF2-40B4-BE49-F238E27FC236}">
                <a16:creationId xmlns:a16="http://schemas.microsoft.com/office/drawing/2014/main" id="{01F22A98-D44C-7D24-25F8-B6FF0CCBE9FD}"/>
              </a:ext>
            </a:extLst>
          </p:cNvPr>
          <p:cNvPicPr>
            <a:picLocks noChangeAspect="1" noChangeArrowheads="1"/>
          </p:cNvPicPr>
          <p:nvPr/>
        </p:nvPicPr>
        <p:blipFill>
          <a:blip r:embed="rId3">
            <a:duotone>
              <a:schemeClr val="accent1">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0" y="5008083"/>
            <a:ext cx="1420473" cy="1849917"/>
          </a:xfrm>
          <a:prstGeom prst="rect">
            <a:avLst/>
          </a:prstGeom>
          <a:solidFill>
            <a:schemeClr val="bg1"/>
          </a:solidFill>
        </p:spPr>
      </p:pic>
      <p:sp>
        <p:nvSpPr>
          <p:cNvPr id="2" name="Title 1"/>
          <p:cNvSpPr>
            <a:spLocks noGrp="1"/>
          </p:cNvSpPr>
          <p:nvPr>
            <p:ph type="title"/>
          </p:nvPr>
        </p:nvSpPr>
        <p:spPr>
          <a:xfrm>
            <a:off x="119830" y="59199"/>
            <a:ext cx="7704667" cy="1015007"/>
          </a:xfrm>
        </p:spPr>
        <p:txBody>
          <a:bodyPr>
            <a:noAutofit/>
          </a:bodyPr>
          <a:lstStyle/>
          <a:p>
            <a:r>
              <a:rPr lang="en-GB" sz="3600" b="1" dirty="0"/>
              <a:t>Curriculum</a:t>
            </a:r>
          </a:p>
        </p:txBody>
      </p:sp>
      <p:sp>
        <p:nvSpPr>
          <p:cNvPr id="3" name="Content Placeholder 2"/>
          <p:cNvSpPr>
            <a:spLocks noGrp="1"/>
          </p:cNvSpPr>
          <p:nvPr>
            <p:ph sz="half" idx="1"/>
          </p:nvPr>
        </p:nvSpPr>
        <p:spPr>
          <a:xfrm>
            <a:off x="333821" y="799651"/>
            <a:ext cx="7108686" cy="1656810"/>
          </a:xfrm>
        </p:spPr>
        <p:txBody>
          <a:bodyPr vert="horz" lIns="91440" tIns="45720" rIns="91440" bIns="45720" rtlCol="0" anchor="t">
            <a:noAutofit/>
          </a:bodyPr>
          <a:lstStyle/>
          <a:p>
            <a:pPr marL="0" indent="0">
              <a:buNone/>
            </a:pPr>
            <a:r>
              <a:rPr lang="en-GB" sz="2800" dirty="0">
                <a:latin typeface="+mj-lt"/>
                <a:ea typeface="KBDARLINGMG" panose="02000603000000000000" pitchFamily="2" charset="0"/>
                <a:cs typeface="Calibri" panose="020F0502020204030204" pitchFamily="34" charset="0"/>
              </a:rPr>
              <a:t>We are in the process of developing our wider curriculum this year. </a:t>
            </a:r>
          </a:p>
          <a:p>
            <a:pPr marL="0" indent="0">
              <a:buNone/>
            </a:pPr>
            <a:r>
              <a:rPr lang="en-GB" sz="2800" dirty="0">
                <a:latin typeface="+mj-lt"/>
                <a:ea typeface="KBDARLINGMG" panose="02000603000000000000" pitchFamily="2" charset="0"/>
                <a:cs typeface="Calibri"/>
              </a:rPr>
              <a:t>We are now using a resource called KAPOW for many of our Foundation Subjects. We will still be using Purple Mash for Computing, Access Art and our PE curriculum is developed by Mr Mikelson and the use of GetSet4Education.</a:t>
            </a:r>
          </a:p>
          <a:p>
            <a:pPr marL="0" indent="0">
              <a:buNone/>
            </a:pPr>
            <a:r>
              <a:rPr lang="en-GB" sz="2800" dirty="0">
                <a:latin typeface="+mj-lt"/>
                <a:ea typeface="KBDARLINGMG" panose="02000603000000000000" pitchFamily="2" charset="0"/>
                <a:cs typeface="Calibri" panose="020F0502020204030204" pitchFamily="34" charset="0"/>
              </a:rPr>
              <a:t>Our humanities topics include:</a:t>
            </a:r>
          </a:p>
          <a:p>
            <a:pPr marL="0" indent="0">
              <a:buNone/>
            </a:pPr>
            <a:endParaRPr lang="en-GB" sz="2800" dirty="0">
              <a:latin typeface="+mj-lt"/>
              <a:ea typeface="KBDARLINGMG" panose="02000603000000000000" pitchFamily="2" charset="0"/>
              <a:cs typeface="Calibri" panose="020F0502020204030204" pitchFamily="34" charset="0"/>
            </a:endParaRPr>
          </a:p>
          <a:p>
            <a:r>
              <a:rPr lang="en-GB" sz="2800" dirty="0">
                <a:latin typeface="+mj-lt"/>
                <a:ea typeface="KBDARLINGMG" panose="02000603000000000000" pitchFamily="2" charset="0"/>
                <a:cs typeface="Calibri" panose="020F0502020204030204" pitchFamily="34" charset="0"/>
              </a:rPr>
              <a:t>Autumn: World Jigsaw and Explorers and Adventurers</a:t>
            </a:r>
          </a:p>
        </p:txBody>
      </p:sp>
      <p:pic>
        <p:nvPicPr>
          <p:cNvPr id="4" name="Picture 3" descr="A green plant with leaves&#10;&#10;Description automatically generated">
            <a:extLst>
              <a:ext uri="{FF2B5EF4-FFF2-40B4-BE49-F238E27FC236}">
                <a16:creationId xmlns:a16="http://schemas.microsoft.com/office/drawing/2014/main" id="{B773EAF3-E977-48AA-3A1A-915277405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6498" y="-31854"/>
            <a:ext cx="1487502" cy="2305627"/>
          </a:xfrm>
          <a:prstGeom prst="rect">
            <a:avLst/>
          </a:prstGeom>
        </p:spPr>
      </p:pic>
      <p:pic>
        <p:nvPicPr>
          <p:cNvPr id="7" name="Picture 6" descr="A logo for a school&#10;&#10;Description automatically generated">
            <a:extLst>
              <a:ext uri="{FF2B5EF4-FFF2-40B4-BE49-F238E27FC236}">
                <a16:creationId xmlns:a16="http://schemas.microsoft.com/office/drawing/2014/main" id="{456C6540-AC22-8E5A-7623-C2F447E737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218" b="16095"/>
          <a:stretch/>
        </p:blipFill>
        <p:spPr>
          <a:xfrm>
            <a:off x="7115500" y="5383622"/>
            <a:ext cx="2028500" cy="1257692"/>
          </a:xfrm>
          <a:prstGeom prst="rect">
            <a:avLst/>
          </a:prstGeom>
        </p:spPr>
      </p:pic>
    </p:spTree>
    <p:extLst>
      <p:ext uri="{BB962C8B-B14F-4D97-AF65-F5344CB8AC3E}">
        <p14:creationId xmlns:p14="http://schemas.microsoft.com/office/powerpoint/2010/main" val="266656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review">
            <a:extLst>
              <a:ext uri="{FF2B5EF4-FFF2-40B4-BE49-F238E27FC236}">
                <a16:creationId xmlns:a16="http://schemas.microsoft.com/office/drawing/2014/main" id="{CF8D9633-B0E2-B049-77A4-5F02B1DD2E46}"/>
              </a:ext>
            </a:extLst>
          </p:cNvPr>
          <p:cNvPicPr>
            <a:picLocks noChangeAspect="1" noChangeArrowheads="1"/>
          </p:cNvPicPr>
          <p:nvPr/>
        </p:nvPicPr>
        <p:blipFill>
          <a:blip r:embed="rId3">
            <a:duotone>
              <a:schemeClr val="accent1">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0" y="5008083"/>
            <a:ext cx="1420473" cy="1849917"/>
          </a:xfrm>
          <a:prstGeom prst="rect">
            <a:avLst/>
          </a:prstGeom>
          <a:solidFill>
            <a:schemeClr val="bg1"/>
          </a:solidFill>
        </p:spPr>
      </p:pic>
      <p:sp>
        <p:nvSpPr>
          <p:cNvPr id="2" name="Title 1"/>
          <p:cNvSpPr>
            <a:spLocks noGrp="1"/>
          </p:cNvSpPr>
          <p:nvPr>
            <p:ph type="title"/>
          </p:nvPr>
        </p:nvSpPr>
        <p:spPr>
          <a:xfrm>
            <a:off x="90756" y="216686"/>
            <a:ext cx="7024744" cy="745152"/>
          </a:xfrm>
        </p:spPr>
        <p:txBody>
          <a:bodyPr>
            <a:noAutofit/>
          </a:bodyPr>
          <a:lstStyle/>
          <a:p>
            <a:r>
              <a:rPr lang="en-GB" sz="3600" b="1" dirty="0"/>
              <a:t>Homework</a:t>
            </a:r>
          </a:p>
        </p:txBody>
      </p:sp>
      <p:sp>
        <p:nvSpPr>
          <p:cNvPr id="3" name="Content Placeholder 2"/>
          <p:cNvSpPr>
            <a:spLocks noGrp="1"/>
          </p:cNvSpPr>
          <p:nvPr>
            <p:ph sz="half" idx="1"/>
          </p:nvPr>
        </p:nvSpPr>
        <p:spPr>
          <a:xfrm>
            <a:off x="190264" y="961838"/>
            <a:ext cx="7596844" cy="3707856"/>
          </a:xfrm>
        </p:spPr>
        <p:txBody>
          <a:bodyPr>
            <a:noAutofit/>
          </a:bodyPr>
          <a:lstStyle/>
          <a:p>
            <a:pPr marL="0" indent="0">
              <a:buNone/>
            </a:pPr>
            <a:endParaRPr lang="en-GB" sz="2800" dirty="0">
              <a:latin typeface="+mj-lt"/>
              <a:ea typeface="KBDARLINGMG" panose="02000603000000000000" pitchFamily="2" charset="0"/>
              <a:cs typeface="Calibri"/>
            </a:endParaRPr>
          </a:p>
          <a:p>
            <a:pPr marL="0" indent="0">
              <a:buNone/>
            </a:pPr>
            <a:r>
              <a:rPr lang="en-GB" sz="2800" dirty="0">
                <a:latin typeface="+mj-lt"/>
                <a:ea typeface="KBDARLINGMG" panose="02000603000000000000" pitchFamily="2" charset="0"/>
                <a:cs typeface="Calibri"/>
              </a:rPr>
              <a:t>We would also like the children to use Times Tables Rockstars &amp; </a:t>
            </a:r>
            <a:r>
              <a:rPr lang="en-GB" sz="2800" dirty="0" err="1">
                <a:latin typeface="+mj-lt"/>
                <a:ea typeface="KBDARLINGMG" panose="02000603000000000000" pitchFamily="2" charset="0"/>
                <a:cs typeface="Calibri"/>
              </a:rPr>
              <a:t>Numbots</a:t>
            </a:r>
            <a:r>
              <a:rPr lang="en-GB" sz="2800" dirty="0">
                <a:latin typeface="+mj-lt"/>
                <a:ea typeface="KBDARLINGMG" panose="02000603000000000000" pitchFamily="2" charset="0"/>
                <a:cs typeface="Calibri"/>
              </a:rPr>
              <a:t> to ensure they have a firm knowledge of their 2, 5 and 10 times tables.</a:t>
            </a:r>
          </a:p>
          <a:p>
            <a:pPr marL="0" indent="0">
              <a:buNone/>
            </a:pPr>
            <a:endParaRPr lang="en-GB" sz="2800" dirty="0">
              <a:latin typeface="+mj-lt"/>
              <a:ea typeface="KBDARLINGMG" panose="02000603000000000000" pitchFamily="2" charset="0"/>
              <a:cs typeface="Calibri"/>
            </a:endParaRPr>
          </a:p>
          <a:p>
            <a:pPr marL="0" indent="0">
              <a:buNone/>
            </a:pPr>
            <a:r>
              <a:rPr lang="en-GB" sz="2800" dirty="0">
                <a:latin typeface="+mj-lt"/>
                <a:ea typeface="KBDARLINGMG" panose="02000603000000000000" pitchFamily="2" charset="0"/>
                <a:cs typeface="Calibri"/>
              </a:rPr>
              <a:t>We will provide links to Read Write Inc phonics resources to support your children’s learning at home.</a:t>
            </a:r>
          </a:p>
          <a:p>
            <a:pPr marL="0" indent="0">
              <a:buNone/>
            </a:pPr>
            <a:endParaRPr lang="en-GB" sz="2800" dirty="0">
              <a:latin typeface="+mj-lt"/>
              <a:ea typeface="KBDARLINGMG" panose="02000603000000000000" pitchFamily="2" charset="0"/>
              <a:cs typeface="Calibri"/>
            </a:endParaRPr>
          </a:p>
          <a:p>
            <a:pPr marL="0" indent="0">
              <a:buNone/>
            </a:pPr>
            <a:r>
              <a:rPr lang="en-GB" sz="2800" dirty="0">
                <a:latin typeface="+mj-lt"/>
                <a:ea typeface="KBDARLINGMG" panose="02000603000000000000" pitchFamily="2" charset="0"/>
                <a:cs typeface="Calibri"/>
              </a:rPr>
              <a:t>Please read daily with and to your children, books will be sent home as soon as possible </a:t>
            </a:r>
            <a:r>
              <a:rPr lang="en-GB" sz="2800">
                <a:latin typeface="+mj-lt"/>
                <a:ea typeface="KBDARLINGMG" panose="02000603000000000000" pitchFamily="2" charset="0"/>
                <a:cs typeface="Calibri"/>
              </a:rPr>
              <a:t>but latest from </a:t>
            </a:r>
            <a:r>
              <a:rPr lang="en-GB" sz="2800" dirty="0">
                <a:latin typeface="+mj-lt"/>
                <a:ea typeface="KBDARLINGMG" panose="02000603000000000000" pitchFamily="2" charset="0"/>
                <a:cs typeface="Calibri"/>
              </a:rPr>
              <a:t>next week</a:t>
            </a:r>
          </a:p>
          <a:p>
            <a:pPr marL="0" indent="0">
              <a:buNone/>
            </a:pPr>
            <a:endParaRPr lang="en-GB" sz="2800" dirty="0">
              <a:latin typeface="+mj-lt"/>
              <a:ea typeface="KBDARLINGMG" panose="02000603000000000000" pitchFamily="2" charset="0"/>
              <a:cs typeface="Calibri"/>
            </a:endParaRPr>
          </a:p>
        </p:txBody>
      </p:sp>
      <p:pic>
        <p:nvPicPr>
          <p:cNvPr id="4" name="Picture 3" descr="A green plant with leaves&#10;&#10;Description automatically generated">
            <a:extLst>
              <a:ext uri="{FF2B5EF4-FFF2-40B4-BE49-F238E27FC236}">
                <a16:creationId xmlns:a16="http://schemas.microsoft.com/office/drawing/2014/main" id="{79D4AE8D-D54A-0865-FFA5-2A64CB765D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6498" y="-31854"/>
            <a:ext cx="1487502" cy="2305627"/>
          </a:xfrm>
          <a:prstGeom prst="rect">
            <a:avLst/>
          </a:prstGeom>
        </p:spPr>
      </p:pic>
      <p:pic>
        <p:nvPicPr>
          <p:cNvPr id="6" name="Picture 5" descr="A logo for a school&#10;&#10;Description automatically generated">
            <a:extLst>
              <a:ext uri="{FF2B5EF4-FFF2-40B4-BE49-F238E27FC236}">
                <a16:creationId xmlns:a16="http://schemas.microsoft.com/office/drawing/2014/main" id="{AE031DB5-B40C-1DCD-55B7-6F421E7F84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218" b="16095"/>
          <a:stretch/>
        </p:blipFill>
        <p:spPr>
          <a:xfrm>
            <a:off x="7115500" y="5383622"/>
            <a:ext cx="2028500" cy="1257692"/>
          </a:xfrm>
          <a:prstGeom prst="rect">
            <a:avLst/>
          </a:prstGeom>
        </p:spPr>
      </p:pic>
    </p:spTree>
    <p:extLst>
      <p:ext uri="{BB962C8B-B14F-4D97-AF65-F5344CB8AC3E}">
        <p14:creationId xmlns:p14="http://schemas.microsoft.com/office/powerpoint/2010/main" val="1613637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review">
            <a:extLst>
              <a:ext uri="{FF2B5EF4-FFF2-40B4-BE49-F238E27FC236}">
                <a16:creationId xmlns:a16="http://schemas.microsoft.com/office/drawing/2014/main" id="{CF8D9633-B0E2-B049-77A4-5F02B1DD2E46}"/>
              </a:ext>
            </a:extLst>
          </p:cNvPr>
          <p:cNvPicPr>
            <a:picLocks noChangeAspect="1" noChangeArrowheads="1"/>
          </p:cNvPicPr>
          <p:nvPr/>
        </p:nvPicPr>
        <p:blipFill>
          <a:blip r:embed="rId3">
            <a:duotone>
              <a:schemeClr val="accent1">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0" y="5008083"/>
            <a:ext cx="1420473" cy="1849917"/>
          </a:xfrm>
          <a:prstGeom prst="rect">
            <a:avLst/>
          </a:prstGeom>
          <a:solidFill>
            <a:schemeClr val="bg1"/>
          </a:solidFill>
        </p:spPr>
      </p:pic>
      <p:sp>
        <p:nvSpPr>
          <p:cNvPr id="2" name="Title 1"/>
          <p:cNvSpPr>
            <a:spLocks noGrp="1"/>
          </p:cNvSpPr>
          <p:nvPr>
            <p:ph type="title"/>
          </p:nvPr>
        </p:nvSpPr>
        <p:spPr>
          <a:xfrm>
            <a:off x="90756" y="216686"/>
            <a:ext cx="7024744" cy="745152"/>
          </a:xfrm>
        </p:spPr>
        <p:txBody>
          <a:bodyPr>
            <a:noAutofit/>
          </a:bodyPr>
          <a:lstStyle/>
          <a:p>
            <a:r>
              <a:rPr lang="en-GB" sz="3600" b="1" dirty="0"/>
              <a:t>Phonics - Read Write Inc</a:t>
            </a:r>
          </a:p>
        </p:txBody>
      </p:sp>
      <p:sp>
        <p:nvSpPr>
          <p:cNvPr id="3" name="Content Placeholder 2"/>
          <p:cNvSpPr>
            <a:spLocks noGrp="1"/>
          </p:cNvSpPr>
          <p:nvPr>
            <p:ph sz="half" idx="1"/>
          </p:nvPr>
        </p:nvSpPr>
        <p:spPr>
          <a:xfrm>
            <a:off x="281704" y="1506572"/>
            <a:ext cx="7596844" cy="3707856"/>
          </a:xfrm>
        </p:spPr>
        <p:txBody>
          <a:bodyPr>
            <a:noAutofit/>
          </a:bodyPr>
          <a:lstStyle/>
          <a:p>
            <a:r>
              <a:rPr lang="en-GB" sz="22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We are now using the phonics programme Read, Write Inc. As part of this, your child will start to bring home a phonics book. </a:t>
            </a:r>
          </a:p>
          <a:p>
            <a:r>
              <a:rPr lang="en-GB" sz="22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phonics book will be matched to the sounds which your child has been assessed to need to practice. </a:t>
            </a:r>
          </a:p>
          <a:p>
            <a:r>
              <a:rPr lang="en-GB" sz="22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For the next four weeks, if you find that the book seems slightly on the easier side for your children, this is because we are working on your child's fluency and them being able to read the text without sounding out most words, beginning to add expression and intonation.</a:t>
            </a:r>
          </a:p>
          <a:p>
            <a:r>
              <a:rPr lang="en-GB" sz="22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Following the initial four weeks, your child will be re-assessed and their book will then be even more closely matched to your child's phonics stage.</a:t>
            </a:r>
            <a:endParaRPr lang="en-GB" sz="22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GB" sz="2400" dirty="0">
              <a:effectLst/>
              <a:latin typeface="Aptos" panose="020B0004020202020204" pitchFamily="34" charset="0"/>
              <a:ea typeface="Aptos" panose="020B0004020202020204" pitchFamily="34" charset="0"/>
              <a:cs typeface="Aptos" panose="020B0004020202020204" pitchFamily="34" charset="0"/>
            </a:endParaRPr>
          </a:p>
          <a:p>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pic>
        <p:nvPicPr>
          <p:cNvPr id="4" name="Picture 3" descr="A green plant with leaves&#10;&#10;Description automatically generated">
            <a:extLst>
              <a:ext uri="{FF2B5EF4-FFF2-40B4-BE49-F238E27FC236}">
                <a16:creationId xmlns:a16="http://schemas.microsoft.com/office/drawing/2014/main" id="{79D4AE8D-D54A-0865-FFA5-2A64CB765D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6498" y="-31854"/>
            <a:ext cx="1487502" cy="2305627"/>
          </a:xfrm>
          <a:prstGeom prst="rect">
            <a:avLst/>
          </a:prstGeom>
        </p:spPr>
      </p:pic>
      <p:pic>
        <p:nvPicPr>
          <p:cNvPr id="6" name="Picture 5" descr="A logo for a school&#10;&#10;Description automatically generated">
            <a:extLst>
              <a:ext uri="{FF2B5EF4-FFF2-40B4-BE49-F238E27FC236}">
                <a16:creationId xmlns:a16="http://schemas.microsoft.com/office/drawing/2014/main" id="{AE031DB5-B40C-1DCD-55B7-6F421E7F84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218" b="16095"/>
          <a:stretch/>
        </p:blipFill>
        <p:spPr>
          <a:xfrm>
            <a:off x="7115500" y="5383622"/>
            <a:ext cx="2028500" cy="1257692"/>
          </a:xfrm>
          <a:prstGeom prst="rect">
            <a:avLst/>
          </a:prstGeom>
        </p:spPr>
      </p:pic>
    </p:spTree>
    <p:extLst>
      <p:ext uri="{BB962C8B-B14F-4D97-AF65-F5344CB8AC3E}">
        <p14:creationId xmlns:p14="http://schemas.microsoft.com/office/powerpoint/2010/main" val="4067817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CB8C18F806BA4CA1518D1ED1607EF5" ma:contentTypeVersion="19" ma:contentTypeDescription="Create a new document." ma:contentTypeScope="" ma:versionID="76c0c07c8e619b21bd700d32021c56d2">
  <xsd:schema xmlns:xsd="http://www.w3.org/2001/XMLSchema" xmlns:xs="http://www.w3.org/2001/XMLSchema" xmlns:p="http://schemas.microsoft.com/office/2006/metadata/properties" xmlns:ns2="f27c3fdc-c5f3-4f92-9b47-bb5e97bd2836" xmlns:ns3="4cd42a92-6cbd-4525-8082-b564011e366a" targetNamespace="http://schemas.microsoft.com/office/2006/metadata/properties" ma:root="true" ma:fieldsID="5e0ae96de52bcc0d3f2523a2021666e0" ns2:_="" ns3:_="">
    <xsd:import namespace="f27c3fdc-c5f3-4f92-9b47-bb5e97bd2836"/>
    <xsd:import namespace="4cd42a92-6cbd-4525-8082-b564011e36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er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c3fdc-c5f3-4f92-9b47-bb5e97bd2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a9155-0b9c-4ca7-b0c1-592edd421d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Person" ma:index="26"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cd42a92-6cbd-4525-8082-b564011e366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7767a66-0bbe-4297-8cf4-ecf1478b934b}" ma:internalName="TaxCatchAll" ma:showField="CatchAllData" ma:web="4cd42a92-6cbd-4525-8082-b564011e36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27c3fdc-c5f3-4f92-9b47-bb5e97bd2836">
      <Terms xmlns="http://schemas.microsoft.com/office/infopath/2007/PartnerControls"/>
    </lcf76f155ced4ddcb4097134ff3c332f>
    <TaxCatchAll xmlns="4cd42a92-6cbd-4525-8082-b564011e366a" xsi:nil="true"/>
    <Person xmlns="f27c3fdc-c5f3-4f92-9b47-bb5e97bd2836">
      <UserInfo>
        <DisplayName/>
        <AccountId xsi:nil="true"/>
        <AccountType/>
      </UserInfo>
    </Pers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6A858B-D290-483D-99A3-F4A549B062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c3fdc-c5f3-4f92-9b47-bb5e97bd2836"/>
    <ds:schemaRef ds:uri="4cd42a92-6cbd-4525-8082-b564011e36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247EE7-794C-4B01-AD51-40B14E5C3AC1}">
  <ds:schemaRefs>
    <ds:schemaRef ds:uri="http://schemas.microsoft.com/office/2006/documentManagement/types"/>
    <ds:schemaRef ds:uri="http://schemas.microsoft.com/office/2006/metadata/properties"/>
    <ds:schemaRef ds:uri="4cd42a92-6cbd-4525-8082-b564011e366a"/>
    <ds:schemaRef ds:uri="f27c3fdc-c5f3-4f92-9b47-bb5e97bd2836"/>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ECFAF67-84B8-4F3C-B78F-63777853D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4929</TotalTime>
  <Words>1397</Words>
  <Application>Microsoft Office PowerPoint</Application>
  <PresentationFormat>On-screen Show (4:3)</PresentationFormat>
  <Paragraphs>139</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Calibri</vt:lpstr>
      <vt:lpstr>Office Theme</vt:lpstr>
      <vt:lpstr>Welcome to Year 2</vt:lpstr>
      <vt:lpstr>  Meet the Team  Hepworth                                       Moore        Mrs Calver   Mrs Thompson     Mr Stemp       Mrs Barker    </vt:lpstr>
      <vt:lpstr>PowerPoint Presentation</vt:lpstr>
      <vt:lpstr>PowerPoint Presentation</vt:lpstr>
      <vt:lpstr>Behaviour Expectations</vt:lpstr>
      <vt:lpstr>School Values</vt:lpstr>
      <vt:lpstr>Curriculum</vt:lpstr>
      <vt:lpstr>Homework</vt:lpstr>
      <vt:lpstr>Phonics - Read Write Inc</vt:lpstr>
      <vt:lpstr>Phonics - Read Write Inc</vt:lpstr>
      <vt:lpstr>Spellings – Y2 Statutory List</vt:lpstr>
      <vt:lpstr>PE and Uniform</vt:lpstr>
      <vt:lpstr>Assessments</vt:lpstr>
      <vt:lpstr>Enrichment Opportunities</vt:lpstr>
      <vt:lpstr>PowerPoint Presentation</vt:lpstr>
      <vt:lpstr>SEND Support</vt:lpstr>
      <vt:lpstr>Contact</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dc:title>
  <dc:creator>MWood</dc:creator>
  <cp:lastModifiedBy>James Fraser</cp:lastModifiedBy>
  <cp:revision>126</cp:revision>
  <dcterms:created xsi:type="dcterms:W3CDTF">2013-09-25T09:00:59Z</dcterms:created>
  <dcterms:modified xsi:type="dcterms:W3CDTF">2024-09-16T14:07:11Z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0x0101001BCB8C18F806BA4CA1518D1ED1607EF5</vt:lpwstr>
  </property>
  <property fmtid="{D5CDD505-2E9C-101B-9397-08002B2CF9AE}" pid="3" name="Order">
    <vt:r8>28991200</vt:r8>
  </property>
  <property fmtid="{D5CDD505-2E9C-101B-9397-08002B2CF9AE}" pid="4" name="MediaServiceImageTags">
    <vt:lpwstr/>
  </property>
</Properties>
</file>